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4" r:id="rId5"/>
    <p:sldId id="265" r:id="rId6"/>
    <p:sldId id="266" r:id="rId7"/>
    <p:sldId id="267" r:id="rId8"/>
    <p:sldId id="263" r:id="rId9"/>
    <p:sldId id="268" r:id="rId10"/>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36"/>
    <p:restoredTop sz="94681"/>
  </p:normalViewPr>
  <p:slideViewPr>
    <p:cSldViewPr snapToGrid="0">
      <p:cViewPr>
        <p:scale>
          <a:sx n="90" d="100"/>
          <a:sy n="90" d="100"/>
        </p:scale>
        <p:origin x="216" y="9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70CB6-AE20-5E91-8AA9-72BE14ABB7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A18CD1EE-8024-B221-DDC5-2BC5981809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D9988124-DE8D-3451-DB08-306A5643212D}"/>
              </a:ext>
            </a:extLst>
          </p:cNvPr>
          <p:cNvSpPr>
            <a:spLocks noGrp="1"/>
          </p:cNvSpPr>
          <p:nvPr>
            <p:ph type="dt" sz="half" idx="10"/>
          </p:nvPr>
        </p:nvSpPr>
        <p:spPr/>
        <p:txBody>
          <a:bodyPr/>
          <a:lstStyle/>
          <a:p>
            <a:fld id="{493915B9-AE74-5A4F-BA48-626314AFEF45}" type="datetimeFigureOut">
              <a:rPr lang="en-TR" smtClean="0"/>
              <a:t>3.01.2026</a:t>
            </a:fld>
            <a:endParaRPr lang="en-TR"/>
          </a:p>
        </p:txBody>
      </p:sp>
      <p:sp>
        <p:nvSpPr>
          <p:cNvPr id="5" name="Footer Placeholder 4">
            <a:extLst>
              <a:ext uri="{FF2B5EF4-FFF2-40B4-BE49-F238E27FC236}">
                <a16:creationId xmlns:a16="http://schemas.microsoft.com/office/drawing/2014/main" id="{BA469D12-C7D8-91C3-40FF-F535DCC67FD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F70F13DA-89F0-2B03-E791-8724F70350E3}"/>
              </a:ext>
            </a:extLst>
          </p:cNvPr>
          <p:cNvSpPr>
            <a:spLocks noGrp="1"/>
          </p:cNvSpPr>
          <p:nvPr>
            <p:ph type="sldNum" sz="quarter" idx="12"/>
          </p:nvPr>
        </p:nvSpPr>
        <p:spPr/>
        <p:txBody>
          <a:bodyPr/>
          <a:lstStyle/>
          <a:p>
            <a:fld id="{0DA96BA5-9906-1446-847E-21E85CC55097}" type="slidenum">
              <a:rPr lang="en-TR" smtClean="0"/>
              <a:t>‹#›</a:t>
            </a:fld>
            <a:endParaRPr lang="en-TR"/>
          </a:p>
        </p:txBody>
      </p:sp>
    </p:spTree>
    <p:extLst>
      <p:ext uri="{BB962C8B-B14F-4D97-AF65-F5344CB8AC3E}">
        <p14:creationId xmlns:p14="http://schemas.microsoft.com/office/powerpoint/2010/main" val="2450191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31D8-5D79-32AF-8F5D-FF5534D01043}"/>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84CEC15B-0878-AB59-9E44-0642655547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25BB23E-720A-7BD9-131C-C1579341E65C}"/>
              </a:ext>
            </a:extLst>
          </p:cNvPr>
          <p:cNvSpPr>
            <a:spLocks noGrp="1"/>
          </p:cNvSpPr>
          <p:nvPr>
            <p:ph type="dt" sz="half" idx="10"/>
          </p:nvPr>
        </p:nvSpPr>
        <p:spPr/>
        <p:txBody>
          <a:bodyPr/>
          <a:lstStyle/>
          <a:p>
            <a:fld id="{493915B9-AE74-5A4F-BA48-626314AFEF45}" type="datetimeFigureOut">
              <a:rPr lang="en-TR" smtClean="0"/>
              <a:t>3.01.2026</a:t>
            </a:fld>
            <a:endParaRPr lang="en-TR"/>
          </a:p>
        </p:txBody>
      </p:sp>
      <p:sp>
        <p:nvSpPr>
          <p:cNvPr id="5" name="Footer Placeholder 4">
            <a:extLst>
              <a:ext uri="{FF2B5EF4-FFF2-40B4-BE49-F238E27FC236}">
                <a16:creationId xmlns:a16="http://schemas.microsoft.com/office/drawing/2014/main" id="{1974B477-22E2-BF07-72B3-92FC8F14324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393407A-362C-169B-F4D2-1306955EECBF}"/>
              </a:ext>
            </a:extLst>
          </p:cNvPr>
          <p:cNvSpPr>
            <a:spLocks noGrp="1"/>
          </p:cNvSpPr>
          <p:nvPr>
            <p:ph type="sldNum" sz="quarter" idx="12"/>
          </p:nvPr>
        </p:nvSpPr>
        <p:spPr/>
        <p:txBody>
          <a:bodyPr/>
          <a:lstStyle/>
          <a:p>
            <a:fld id="{0DA96BA5-9906-1446-847E-21E85CC55097}" type="slidenum">
              <a:rPr lang="en-TR" smtClean="0"/>
              <a:t>‹#›</a:t>
            </a:fld>
            <a:endParaRPr lang="en-TR"/>
          </a:p>
        </p:txBody>
      </p:sp>
    </p:spTree>
    <p:extLst>
      <p:ext uri="{BB962C8B-B14F-4D97-AF65-F5344CB8AC3E}">
        <p14:creationId xmlns:p14="http://schemas.microsoft.com/office/powerpoint/2010/main" val="2197113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D11864-872C-2C7E-4B46-8762C4F781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06D24584-F4F7-1462-EB54-C013FBE8AF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581682D4-EEC5-7F76-FDDD-C3C6572CECDA}"/>
              </a:ext>
            </a:extLst>
          </p:cNvPr>
          <p:cNvSpPr>
            <a:spLocks noGrp="1"/>
          </p:cNvSpPr>
          <p:nvPr>
            <p:ph type="dt" sz="half" idx="10"/>
          </p:nvPr>
        </p:nvSpPr>
        <p:spPr/>
        <p:txBody>
          <a:bodyPr/>
          <a:lstStyle/>
          <a:p>
            <a:fld id="{493915B9-AE74-5A4F-BA48-626314AFEF45}" type="datetimeFigureOut">
              <a:rPr lang="en-TR" smtClean="0"/>
              <a:t>3.01.2026</a:t>
            </a:fld>
            <a:endParaRPr lang="en-TR"/>
          </a:p>
        </p:txBody>
      </p:sp>
      <p:sp>
        <p:nvSpPr>
          <p:cNvPr id="5" name="Footer Placeholder 4">
            <a:extLst>
              <a:ext uri="{FF2B5EF4-FFF2-40B4-BE49-F238E27FC236}">
                <a16:creationId xmlns:a16="http://schemas.microsoft.com/office/drawing/2014/main" id="{6681DD8F-41FF-2DE8-F0F3-03594CC6745A}"/>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07A28840-A06D-3A13-D8E9-13F0EC79498B}"/>
              </a:ext>
            </a:extLst>
          </p:cNvPr>
          <p:cNvSpPr>
            <a:spLocks noGrp="1"/>
          </p:cNvSpPr>
          <p:nvPr>
            <p:ph type="sldNum" sz="quarter" idx="12"/>
          </p:nvPr>
        </p:nvSpPr>
        <p:spPr/>
        <p:txBody>
          <a:bodyPr/>
          <a:lstStyle/>
          <a:p>
            <a:fld id="{0DA96BA5-9906-1446-847E-21E85CC55097}" type="slidenum">
              <a:rPr lang="en-TR" smtClean="0"/>
              <a:t>‹#›</a:t>
            </a:fld>
            <a:endParaRPr lang="en-TR"/>
          </a:p>
        </p:txBody>
      </p:sp>
    </p:spTree>
    <p:extLst>
      <p:ext uri="{BB962C8B-B14F-4D97-AF65-F5344CB8AC3E}">
        <p14:creationId xmlns:p14="http://schemas.microsoft.com/office/powerpoint/2010/main" val="853426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2DA26-A115-AFC7-EC19-41E115A3D935}"/>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9E2BB573-C95C-C7F8-F044-3F49A40A4A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30F4440-4242-CFBB-EFF1-44C21C36FC63}"/>
              </a:ext>
            </a:extLst>
          </p:cNvPr>
          <p:cNvSpPr>
            <a:spLocks noGrp="1"/>
          </p:cNvSpPr>
          <p:nvPr>
            <p:ph type="dt" sz="half" idx="10"/>
          </p:nvPr>
        </p:nvSpPr>
        <p:spPr/>
        <p:txBody>
          <a:bodyPr/>
          <a:lstStyle/>
          <a:p>
            <a:fld id="{493915B9-AE74-5A4F-BA48-626314AFEF45}" type="datetimeFigureOut">
              <a:rPr lang="en-TR" smtClean="0"/>
              <a:t>3.01.2026</a:t>
            </a:fld>
            <a:endParaRPr lang="en-TR"/>
          </a:p>
        </p:txBody>
      </p:sp>
      <p:sp>
        <p:nvSpPr>
          <p:cNvPr id="5" name="Footer Placeholder 4">
            <a:extLst>
              <a:ext uri="{FF2B5EF4-FFF2-40B4-BE49-F238E27FC236}">
                <a16:creationId xmlns:a16="http://schemas.microsoft.com/office/drawing/2014/main" id="{0B49CCE0-A370-46FA-423D-FEACF4CD3CB6}"/>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ED7230A9-64B2-DDDF-C7D9-035A4770BD8F}"/>
              </a:ext>
            </a:extLst>
          </p:cNvPr>
          <p:cNvSpPr>
            <a:spLocks noGrp="1"/>
          </p:cNvSpPr>
          <p:nvPr>
            <p:ph type="sldNum" sz="quarter" idx="12"/>
          </p:nvPr>
        </p:nvSpPr>
        <p:spPr/>
        <p:txBody>
          <a:bodyPr/>
          <a:lstStyle/>
          <a:p>
            <a:fld id="{0DA96BA5-9906-1446-847E-21E85CC55097}" type="slidenum">
              <a:rPr lang="en-TR" smtClean="0"/>
              <a:t>‹#›</a:t>
            </a:fld>
            <a:endParaRPr lang="en-TR"/>
          </a:p>
        </p:txBody>
      </p:sp>
    </p:spTree>
    <p:extLst>
      <p:ext uri="{BB962C8B-B14F-4D97-AF65-F5344CB8AC3E}">
        <p14:creationId xmlns:p14="http://schemas.microsoft.com/office/powerpoint/2010/main" val="411398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6A9B2-2622-D7ED-E07A-5919D4DE3F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F04BCE1E-1447-8050-C35E-B828E7278C1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45A0DD-BD39-F50A-B0A0-1B1074004E19}"/>
              </a:ext>
            </a:extLst>
          </p:cNvPr>
          <p:cNvSpPr>
            <a:spLocks noGrp="1"/>
          </p:cNvSpPr>
          <p:nvPr>
            <p:ph type="dt" sz="half" idx="10"/>
          </p:nvPr>
        </p:nvSpPr>
        <p:spPr/>
        <p:txBody>
          <a:bodyPr/>
          <a:lstStyle/>
          <a:p>
            <a:fld id="{493915B9-AE74-5A4F-BA48-626314AFEF45}" type="datetimeFigureOut">
              <a:rPr lang="en-TR" smtClean="0"/>
              <a:t>3.01.2026</a:t>
            </a:fld>
            <a:endParaRPr lang="en-TR"/>
          </a:p>
        </p:txBody>
      </p:sp>
      <p:sp>
        <p:nvSpPr>
          <p:cNvPr id="5" name="Footer Placeholder 4">
            <a:extLst>
              <a:ext uri="{FF2B5EF4-FFF2-40B4-BE49-F238E27FC236}">
                <a16:creationId xmlns:a16="http://schemas.microsoft.com/office/drawing/2014/main" id="{DB2D3A9B-3DB0-11A7-983E-1831B60C0884}"/>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749A008A-82E3-9C1E-3964-4BC8604C7FD2}"/>
              </a:ext>
            </a:extLst>
          </p:cNvPr>
          <p:cNvSpPr>
            <a:spLocks noGrp="1"/>
          </p:cNvSpPr>
          <p:nvPr>
            <p:ph type="sldNum" sz="quarter" idx="12"/>
          </p:nvPr>
        </p:nvSpPr>
        <p:spPr/>
        <p:txBody>
          <a:bodyPr/>
          <a:lstStyle/>
          <a:p>
            <a:fld id="{0DA96BA5-9906-1446-847E-21E85CC55097}" type="slidenum">
              <a:rPr lang="en-TR" smtClean="0"/>
              <a:t>‹#›</a:t>
            </a:fld>
            <a:endParaRPr lang="en-TR"/>
          </a:p>
        </p:txBody>
      </p:sp>
    </p:spTree>
    <p:extLst>
      <p:ext uri="{BB962C8B-B14F-4D97-AF65-F5344CB8AC3E}">
        <p14:creationId xmlns:p14="http://schemas.microsoft.com/office/powerpoint/2010/main" val="1805456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33F4-D22A-23C7-1906-0F5EFFDEFA34}"/>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9436E091-9D37-4654-B10A-E2CFCB5BD3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2A894892-C2B1-3ABD-93DB-800CC6FB05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9283CEDC-96EB-DCDD-EA6E-CDFE67737D5D}"/>
              </a:ext>
            </a:extLst>
          </p:cNvPr>
          <p:cNvSpPr>
            <a:spLocks noGrp="1"/>
          </p:cNvSpPr>
          <p:nvPr>
            <p:ph type="dt" sz="half" idx="10"/>
          </p:nvPr>
        </p:nvSpPr>
        <p:spPr/>
        <p:txBody>
          <a:bodyPr/>
          <a:lstStyle/>
          <a:p>
            <a:fld id="{493915B9-AE74-5A4F-BA48-626314AFEF45}" type="datetimeFigureOut">
              <a:rPr lang="en-TR" smtClean="0"/>
              <a:t>3.01.2026</a:t>
            </a:fld>
            <a:endParaRPr lang="en-TR"/>
          </a:p>
        </p:txBody>
      </p:sp>
      <p:sp>
        <p:nvSpPr>
          <p:cNvPr id="6" name="Footer Placeholder 5">
            <a:extLst>
              <a:ext uri="{FF2B5EF4-FFF2-40B4-BE49-F238E27FC236}">
                <a16:creationId xmlns:a16="http://schemas.microsoft.com/office/drawing/2014/main" id="{C00FEA52-E8A2-923D-32F8-2556F1B72F5A}"/>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A1839AFC-3D1A-B6E6-DB3E-93529194AF75}"/>
              </a:ext>
            </a:extLst>
          </p:cNvPr>
          <p:cNvSpPr>
            <a:spLocks noGrp="1"/>
          </p:cNvSpPr>
          <p:nvPr>
            <p:ph type="sldNum" sz="quarter" idx="12"/>
          </p:nvPr>
        </p:nvSpPr>
        <p:spPr/>
        <p:txBody>
          <a:bodyPr/>
          <a:lstStyle/>
          <a:p>
            <a:fld id="{0DA96BA5-9906-1446-847E-21E85CC55097}" type="slidenum">
              <a:rPr lang="en-TR" smtClean="0"/>
              <a:t>‹#›</a:t>
            </a:fld>
            <a:endParaRPr lang="en-TR"/>
          </a:p>
        </p:txBody>
      </p:sp>
    </p:spTree>
    <p:extLst>
      <p:ext uri="{BB962C8B-B14F-4D97-AF65-F5344CB8AC3E}">
        <p14:creationId xmlns:p14="http://schemas.microsoft.com/office/powerpoint/2010/main" val="3139409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2DAC2-5913-386A-4988-85BACCCAA28D}"/>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8788E4EF-3790-2DE6-AD55-FA412C9032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56D2D6-B783-0BA7-7876-4627E76F83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2835BD07-C176-988C-7B6F-5C421A51FF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E6DF8-1BCB-67A3-E4CA-F0B1F6CD4B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94DD8244-927D-E9A7-398D-0A81DFF4E485}"/>
              </a:ext>
            </a:extLst>
          </p:cNvPr>
          <p:cNvSpPr>
            <a:spLocks noGrp="1"/>
          </p:cNvSpPr>
          <p:nvPr>
            <p:ph type="dt" sz="half" idx="10"/>
          </p:nvPr>
        </p:nvSpPr>
        <p:spPr/>
        <p:txBody>
          <a:bodyPr/>
          <a:lstStyle/>
          <a:p>
            <a:fld id="{493915B9-AE74-5A4F-BA48-626314AFEF45}" type="datetimeFigureOut">
              <a:rPr lang="en-TR" smtClean="0"/>
              <a:t>3.01.2026</a:t>
            </a:fld>
            <a:endParaRPr lang="en-TR"/>
          </a:p>
        </p:txBody>
      </p:sp>
      <p:sp>
        <p:nvSpPr>
          <p:cNvPr id="8" name="Footer Placeholder 7">
            <a:extLst>
              <a:ext uri="{FF2B5EF4-FFF2-40B4-BE49-F238E27FC236}">
                <a16:creationId xmlns:a16="http://schemas.microsoft.com/office/drawing/2014/main" id="{ADEF9FD2-45AA-41D1-46DD-11745913F533}"/>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E51767C2-5581-5405-7BA9-DFD68E6C905F}"/>
              </a:ext>
            </a:extLst>
          </p:cNvPr>
          <p:cNvSpPr>
            <a:spLocks noGrp="1"/>
          </p:cNvSpPr>
          <p:nvPr>
            <p:ph type="sldNum" sz="quarter" idx="12"/>
          </p:nvPr>
        </p:nvSpPr>
        <p:spPr/>
        <p:txBody>
          <a:bodyPr/>
          <a:lstStyle/>
          <a:p>
            <a:fld id="{0DA96BA5-9906-1446-847E-21E85CC55097}" type="slidenum">
              <a:rPr lang="en-TR" smtClean="0"/>
              <a:t>‹#›</a:t>
            </a:fld>
            <a:endParaRPr lang="en-TR"/>
          </a:p>
        </p:txBody>
      </p:sp>
    </p:spTree>
    <p:extLst>
      <p:ext uri="{BB962C8B-B14F-4D97-AF65-F5344CB8AC3E}">
        <p14:creationId xmlns:p14="http://schemas.microsoft.com/office/powerpoint/2010/main" val="210762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1AF03-3A9A-D7A6-6F96-0E59CEF2BE54}"/>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1508F0B4-134E-6E29-0D57-359D7CC35AB5}"/>
              </a:ext>
            </a:extLst>
          </p:cNvPr>
          <p:cNvSpPr>
            <a:spLocks noGrp="1"/>
          </p:cNvSpPr>
          <p:nvPr>
            <p:ph type="dt" sz="half" idx="10"/>
          </p:nvPr>
        </p:nvSpPr>
        <p:spPr/>
        <p:txBody>
          <a:bodyPr/>
          <a:lstStyle/>
          <a:p>
            <a:fld id="{493915B9-AE74-5A4F-BA48-626314AFEF45}" type="datetimeFigureOut">
              <a:rPr lang="en-TR" smtClean="0"/>
              <a:t>3.01.2026</a:t>
            </a:fld>
            <a:endParaRPr lang="en-TR"/>
          </a:p>
        </p:txBody>
      </p:sp>
      <p:sp>
        <p:nvSpPr>
          <p:cNvPr id="4" name="Footer Placeholder 3">
            <a:extLst>
              <a:ext uri="{FF2B5EF4-FFF2-40B4-BE49-F238E27FC236}">
                <a16:creationId xmlns:a16="http://schemas.microsoft.com/office/drawing/2014/main" id="{F5E2CF3A-3EE7-A945-EFF2-2E99133821DB}"/>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032AD462-7498-E3CA-D8FF-6DCB8235145F}"/>
              </a:ext>
            </a:extLst>
          </p:cNvPr>
          <p:cNvSpPr>
            <a:spLocks noGrp="1"/>
          </p:cNvSpPr>
          <p:nvPr>
            <p:ph type="sldNum" sz="quarter" idx="12"/>
          </p:nvPr>
        </p:nvSpPr>
        <p:spPr/>
        <p:txBody>
          <a:bodyPr/>
          <a:lstStyle/>
          <a:p>
            <a:fld id="{0DA96BA5-9906-1446-847E-21E85CC55097}" type="slidenum">
              <a:rPr lang="en-TR" smtClean="0"/>
              <a:t>‹#›</a:t>
            </a:fld>
            <a:endParaRPr lang="en-TR"/>
          </a:p>
        </p:txBody>
      </p:sp>
    </p:spTree>
    <p:extLst>
      <p:ext uri="{BB962C8B-B14F-4D97-AF65-F5344CB8AC3E}">
        <p14:creationId xmlns:p14="http://schemas.microsoft.com/office/powerpoint/2010/main" val="2696851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F0C112-AA25-AC9A-F442-957C60B505C6}"/>
              </a:ext>
            </a:extLst>
          </p:cNvPr>
          <p:cNvSpPr>
            <a:spLocks noGrp="1"/>
          </p:cNvSpPr>
          <p:nvPr>
            <p:ph type="dt" sz="half" idx="10"/>
          </p:nvPr>
        </p:nvSpPr>
        <p:spPr/>
        <p:txBody>
          <a:bodyPr/>
          <a:lstStyle/>
          <a:p>
            <a:fld id="{493915B9-AE74-5A4F-BA48-626314AFEF45}" type="datetimeFigureOut">
              <a:rPr lang="en-TR" smtClean="0"/>
              <a:t>3.01.2026</a:t>
            </a:fld>
            <a:endParaRPr lang="en-TR"/>
          </a:p>
        </p:txBody>
      </p:sp>
      <p:sp>
        <p:nvSpPr>
          <p:cNvPr id="3" name="Footer Placeholder 2">
            <a:extLst>
              <a:ext uri="{FF2B5EF4-FFF2-40B4-BE49-F238E27FC236}">
                <a16:creationId xmlns:a16="http://schemas.microsoft.com/office/drawing/2014/main" id="{D5A99B1A-D79C-8D8D-D622-ABBCFF10DE77}"/>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2043493E-06FF-0377-117E-CE7922401EB4}"/>
              </a:ext>
            </a:extLst>
          </p:cNvPr>
          <p:cNvSpPr>
            <a:spLocks noGrp="1"/>
          </p:cNvSpPr>
          <p:nvPr>
            <p:ph type="sldNum" sz="quarter" idx="12"/>
          </p:nvPr>
        </p:nvSpPr>
        <p:spPr/>
        <p:txBody>
          <a:bodyPr/>
          <a:lstStyle/>
          <a:p>
            <a:fld id="{0DA96BA5-9906-1446-847E-21E85CC55097}" type="slidenum">
              <a:rPr lang="en-TR" smtClean="0"/>
              <a:t>‹#›</a:t>
            </a:fld>
            <a:endParaRPr lang="en-TR"/>
          </a:p>
        </p:txBody>
      </p:sp>
    </p:spTree>
    <p:extLst>
      <p:ext uri="{BB962C8B-B14F-4D97-AF65-F5344CB8AC3E}">
        <p14:creationId xmlns:p14="http://schemas.microsoft.com/office/powerpoint/2010/main" val="3196820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7A12B-20B2-A644-B169-466FE54905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94ADEB6B-F02A-75CD-3061-A583F4BEC2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2DC68AD2-5754-0AB1-0C55-7DC36433B7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239968-C82B-38DF-A865-4E1F1742BF3A}"/>
              </a:ext>
            </a:extLst>
          </p:cNvPr>
          <p:cNvSpPr>
            <a:spLocks noGrp="1"/>
          </p:cNvSpPr>
          <p:nvPr>
            <p:ph type="dt" sz="half" idx="10"/>
          </p:nvPr>
        </p:nvSpPr>
        <p:spPr/>
        <p:txBody>
          <a:bodyPr/>
          <a:lstStyle/>
          <a:p>
            <a:fld id="{493915B9-AE74-5A4F-BA48-626314AFEF45}" type="datetimeFigureOut">
              <a:rPr lang="en-TR" smtClean="0"/>
              <a:t>3.01.2026</a:t>
            </a:fld>
            <a:endParaRPr lang="en-TR"/>
          </a:p>
        </p:txBody>
      </p:sp>
      <p:sp>
        <p:nvSpPr>
          <p:cNvPr id="6" name="Footer Placeholder 5">
            <a:extLst>
              <a:ext uri="{FF2B5EF4-FFF2-40B4-BE49-F238E27FC236}">
                <a16:creationId xmlns:a16="http://schemas.microsoft.com/office/drawing/2014/main" id="{AD77F2B6-37CF-EFAB-D368-976898AD334F}"/>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42975D89-7192-8F5D-4167-67AF6D473AEC}"/>
              </a:ext>
            </a:extLst>
          </p:cNvPr>
          <p:cNvSpPr>
            <a:spLocks noGrp="1"/>
          </p:cNvSpPr>
          <p:nvPr>
            <p:ph type="sldNum" sz="quarter" idx="12"/>
          </p:nvPr>
        </p:nvSpPr>
        <p:spPr/>
        <p:txBody>
          <a:bodyPr/>
          <a:lstStyle/>
          <a:p>
            <a:fld id="{0DA96BA5-9906-1446-847E-21E85CC55097}" type="slidenum">
              <a:rPr lang="en-TR" smtClean="0"/>
              <a:t>‹#›</a:t>
            </a:fld>
            <a:endParaRPr lang="en-TR"/>
          </a:p>
        </p:txBody>
      </p:sp>
    </p:spTree>
    <p:extLst>
      <p:ext uri="{BB962C8B-B14F-4D97-AF65-F5344CB8AC3E}">
        <p14:creationId xmlns:p14="http://schemas.microsoft.com/office/powerpoint/2010/main" val="1438914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AF251-DADC-BFB0-2AC8-800E375B2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2164B72C-5918-7A4A-4360-04141932F7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B678CAEE-80BB-78BC-CA3E-CF3584FBD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1884CF-A3D3-BC61-0204-A0A5BC1A4EB0}"/>
              </a:ext>
            </a:extLst>
          </p:cNvPr>
          <p:cNvSpPr>
            <a:spLocks noGrp="1"/>
          </p:cNvSpPr>
          <p:nvPr>
            <p:ph type="dt" sz="half" idx="10"/>
          </p:nvPr>
        </p:nvSpPr>
        <p:spPr/>
        <p:txBody>
          <a:bodyPr/>
          <a:lstStyle/>
          <a:p>
            <a:fld id="{493915B9-AE74-5A4F-BA48-626314AFEF45}" type="datetimeFigureOut">
              <a:rPr lang="en-TR" smtClean="0"/>
              <a:t>3.01.2026</a:t>
            </a:fld>
            <a:endParaRPr lang="en-TR"/>
          </a:p>
        </p:txBody>
      </p:sp>
      <p:sp>
        <p:nvSpPr>
          <p:cNvPr id="6" name="Footer Placeholder 5">
            <a:extLst>
              <a:ext uri="{FF2B5EF4-FFF2-40B4-BE49-F238E27FC236}">
                <a16:creationId xmlns:a16="http://schemas.microsoft.com/office/drawing/2014/main" id="{23269CB8-0A81-0F9B-A0F5-B22362F5DBF4}"/>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B30D8B8D-5D3F-2BAD-4E04-17D02CB46374}"/>
              </a:ext>
            </a:extLst>
          </p:cNvPr>
          <p:cNvSpPr>
            <a:spLocks noGrp="1"/>
          </p:cNvSpPr>
          <p:nvPr>
            <p:ph type="sldNum" sz="quarter" idx="12"/>
          </p:nvPr>
        </p:nvSpPr>
        <p:spPr/>
        <p:txBody>
          <a:bodyPr/>
          <a:lstStyle/>
          <a:p>
            <a:fld id="{0DA96BA5-9906-1446-847E-21E85CC55097}" type="slidenum">
              <a:rPr lang="en-TR" smtClean="0"/>
              <a:t>‹#›</a:t>
            </a:fld>
            <a:endParaRPr lang="en-TR"/>
          </a:p>
        </p:txBody>
      </p:sp>
    </p:spTree>
    <p:extLst>
      <p:ext uri="{BB962C8B-B14F-4D97-AF65-F5344CB8AC3E}">
        <p14:creationId xmlns:p14="http://schemas.microsoft.com/office/powerpoint/2010/main" val="3474753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BD3946-B6AC-676A-C62D-38B6BCD89C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67100C08-328C-B3B3-89DC-6C76D688BB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18ABCF11-4093-42EA-CB8F-010791DE3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3915B9-AE74-5A4F-BA48-626314AFEF45}" type="datetimeFigureOut">
              <a:rPr lang="en-TR" smtClean="0"/>
              <a:t>3.01.2026</a:t>
            </a:fld>
            <a:endParaRPr lang="en-TR"/>
          </a:p>
        </p:txBody>
      </p:sp>
      <p:sp>
        <p:nvSpPr>
          <p:cNvPr id="5" name="Footer Placeholder 4">
            <a:extLst>
              <a:ext uri="{FF2B5EF4-FFF2-40B4-BE49-F238E27FC236}">
                <a16:creationId xmlns:a16="http://schemas.microsoft.com/office/drawing/2014/main" id="{34895B67-EC97-680F-D0E8-89CD706972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TR"/>
          </a:p>
        </p:txBody>
      </p:sp>
      <p:sp>
        <p:nvSpPr>
          <p:cNvPr id="6" name="Slide Number Placeholder 5">
            <a:extLst>
              <a:ext uri="{FF2B5EF4-FFF2-40B4-BE49-F238E27FC236}">
                <a16:creationId xmlns:a16="http://schemas.microsoft.com/office/drawing/2014/main" id="{9E2E5DE9-7EC8-C150-A13E-90081F69BD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DA96BA5-9906-1446-847E-21E85CC55097}" type="slidenum">
              <a:rPr lang="en-TR" smtClean="0"/>
              <a:t>‹#›</a:t>
            </a:fld>
            <a:endParaRPr lang="en-TR"/>
          </a:p>
        </p:txBody>
      </p:sp>
    </p:spTree>
    <p:extLst>
      <p:ext uri="{BB962C8B-B14F-4D97-AF65-F5344CB8AC3E}">
        <p14:creationId xmlns:p14="http://schemas.microsoft.com/office/powerpoint/2010/main" val="278192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3D Graphs">
            <a:extLst>
              <a:ext uri="{FF2B5EF4-FFF2-40B4-BE49-F238E27FC236}">
                <a16:creationId xmlns:a16="http://schemas.microsoft.com/office/drawing/2014/main" id="{A403E497-6F4D-17B4-EEFF-615019E33CE1}"/>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a:fill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A5B1784-524B-FA41-D170-FC338B806856}"/>
              </a:ext>
            </a:extLst>
          </p:cNvPr>
          <p:cNvSpPr/>
          <p:nvPr/>
        </p:nvSpPr>
        <p:spPr>
          <a:xfrm>
            <a:off x="1816443" y="2207603"/>
            <a:ext cx="8686799" cy="2427436"/>
          </a:xfrm>
          <a:prstGeom prst="rect">
            <a:avLst/>
          </a:prstGeom>
          <a:solidFill>
            <a:schemeClr val="accent2">
              <a:lumMod val="60000"/>
              <a:lumOff val="40000"/>
              <a:alpha val="49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TR"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8661B51A-260D-C4CA-81C8-BA633DEB92DD}"/>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dirty="0">
                <a:solidFill>
                  <a:schemeClr val="accent2">
                    <a:lumMod val="75000"/>
                  </a:schemeClr>
                </a:solidFill>
                <a:latin typeface="Calibri" panose="020F0502020204030204" pitchFamily="34" charset="0"/>
                <a:ea typeface="Apple Color Emoji" pitchFamily="2" charset="0"/>
                <a:cs typeface="Calibri" panose="020F0502020204030204" pitchFamily="34" charset="0"/>
              </a:rPr>
              <a:t>Design and Analysis of Cache Architecture</a:t>
            </a:r>
            <a:endParaRPr lang="en-TR" sz="5200" b="1" dirty="0">
              <a:solidFill>
                <a:schemeClr val="accent2">
                  <a:lumMod val="75000"/>
                </a:schemeClr>
              </a:solidFill>
              <a:latin typeface="Calibri" panose="020F0502020204030204" pitchFamily="34" charset="0"/>
              <a:ea typeface="Apple Color Emoji" pitchFamily="2" charset="0"/>
              <a:cs typeface="Calibri" panose="020F0502020204030204" pitchFamily="34" charset="0"/>
            </a:endParaRPr>
          </a:p>
        </p:txBody>
      </p:sp>
      <p:sp>
        <p:nvSpPr>
          <p:cNvPr id="3" name="Subtitle 2">
            <a:extLst>
              <a:ext uri="{FF2B5EF4-FFF2-40B4-BE49-F238E27FC236}">
                <a16:creationId xmlns:a16="http://schemas.microsoft.com/office/drawing/2014/main" id="{E9AAD8AF-8E67-CAE5-B070-E998C88FB9DD}"/>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TR" b="1" dirty="0">
                <a:solidFill>
                  <a:schemeClr val="accent1">
                    <a:lumMod val="40000"/>
                    <a:lumOff val="60000"/>
                  </a:schemeClr>
                </a:solidFill>
                <a:latin typeface="Calibri" panose="020F0502020204030204" pitchFamily="34" charset="0"/>
                <a:cs typeface="Calibri" panose="020F0502020204030204" pitchFamily="34" charset="0"/>
              </a:rPr>
              <a:t>Yusuf Taha Öncü</a:t>
            </a:r>
          </a:p>
        </p:txBody>
      </p:sp>
    </p:spTree>
    <p:extLst>
      <p:ext uri="{BB962C8B-B14F-4D97-AF65-F5344CB8AC3E}">
        <p14:creationId xmlns:p14="http://schemas.microsoft.com/office/powerpoint/2010/main" val="173056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2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sp>
        <p:nvSpPr>
          <p:cNvPr id="3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32" name="Straight Connector 31">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6146" name="Picture 2" descr="history of vim text editor">
            <a:extLst>
              <a:ext uri="{FF2B5EF4-FFF2-40B4-BE49-F238E27FC236}">
                <a16:creationId xmlns:a16="http://schemas.microsoft.com/office/drawing/2014/main" id="{8275C8AE-BFD2-2C22-417D-5737A61CEB97}"/>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31703" y="-8878"/>
            <a:ext cx="1224470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Processor">
            <a:extLst>
              <a:ext uri="{FF2B5EF4-FFF2-40B4-BE49-F238E27FC236}">
                <a16:creationId xmlns:a16="http://schemas.microsoft.com/office/drawing/2014/main" id="{7298EC1B-B55B-F3CE-477D-90F88C7652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7770" y="1448957"/>
            <a:ext cx="3952579" cy="3952579"/>
          </a:xfrm>
          <a:prstGeom prst="rect">
            <a:avLst/>
          </a:prstGeom>
        </p:spPr>
      </p:pic>
      <p:sp>
        <p:nvSpPr>
          <p:cNvPr id="5" name="Rounded Rectangle 4">
            <a:extLst>
              <a:ext uri="{FF2B5EF4-FFF2-40B4-BE49-F238E27FC236}">
                <a16:creationId xmlns:a16="http://schemas.microsoft.com/office/drawing/2014/main" id="{05FCAF3E-36E1-3826-E276-F30AAA049E55}"/>
              </a:ext>
            </a:extLst>
          </p:cNvPr>
          <p:cNvSpPr/>
          <p:nvPr/>
        </p:nvSpPr>
        <p:spPr>
          <a:xfrm>
            <a:off x="6524374" y="1208099"/>
            <a:ext cx="4291372" cy="4804590"/>
          </a:xfrm>
          <a:prstGeom prst="roundRect">
            <a:avLst/>
          </a:prstGeom>
          <a:solidFill>
            <a:schemeClr val="accent1">
              <a:alpha val="7574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dirty="0"/>
          </a:p>
        </p:txBody>
      </p:sp>
      <p:sp>
        <p:nvSpPr>
          <p:cNvPr id="2" name="Title 1">
            <a:extLst>
              <a:ext uri="{FF2B5EF4-FFF2-40B4-BE49-F238E27FC236}">
                <a16:creationId xmlns:a16="http://schemas.microsoft.com/office/drawing/2014/main" id="{26D2FDCE-9CE0-99E1-2D4C-78C27B7CD6ED}"/>
              </a:ext>
            </a:extLst>
          </p:cNvPr>
          <p:cNvSpPr>
            <a:spLocks noGrp="1"/>
          </p:cNvSpPr>
          <p:nvPr>
            <p:ph type="title"/>
          </p:nvPr>
        </p:nvSpPr>
        <p:spPr>
          <a:xfrm>
            <a:off x="6778435" y="1448957"/>
            <a:ext cx="3907312" cy="1070836"/>
          </a:xfrm>
        </p:spPr>
        <p:txBody>
          <a:bodyPr anchor="b">
            <a:normAutofit/>
          </a:bodyPr>
          <a:lstStyle/>
          <a:p>
            <a:r>
              <a:rPr lang="en-TR" sz="5600" b="1" dirty="0">
                <a:solidFill>
                  <a:schemeClr val="accent2">
                    <a:lumMod val="60000"/>
                    <a:lumOff val="40000"/>
                  </a:schemeClr>
                </a:solidFill>
                <a:latin typeface="Calibri" panose="020F0502020204030204" pitchFamily="34" charset="0"/>
                <a:cs typeface="Calibri" panose="020F0502020204030204" pitchFamily="34" charset="0"/>
              </a:rPr>
              <a:t>Introduction</a:t>
            </a:r>
          </a:p>
        </p:txBody>
      </p:sp>
      <p:sp>
        <p:nvSpPr>
          <p:cNvPr id="3" name="Content Placeholder 2">
            <a:extLst>
              <a:ext uri="{FF2B5EF4-FFF2-40B4-BE49-F238E27FC236}">
                <a16:creationId xmlns:a16="http://schemas.microsoft.com/office/drawing/2014/main" id="{DBE00FA5-AC97-33EF-7D0D-E3F9827675F1}"/>
              </a:ext>
            </a:extLst>
          </p:cNvPr>
          <p:cNvSpPr>
            <a:spLocks noGrp="1"/>
          </p:cNvSpPr>
          <p:nvPr>
            <p:ph idx="1"/>
          </p:nvPr>
        </p:nvSpPr>
        <p:spPr>
          <a:xfrm>
            <a:off x="6591044" y="2760651"/>
            <a:ext cx="4158031" cy="2913872"/>
          </a:xfrm>
        </p:spPr>
        <p:txBody>
          <a:bodyPr anchor="t">
            <a:normAutofit/>
          </a:bodyPr>
          <a:lstStyle/>
          <a:p>
            <a:r>
              <a:rPr lang="en-US" sz="1700" dirty="0">
                <a:solidFill>
                  <a:schemeClr val="bg1">
                    <a:alpha val="80000"/>
                  </a:schemeClr>
                </a:solidFill>
                <a:latin typeface="Calibri" panose="020F0502020204030204" pitchFamily="34" charset="0"/>
                <a:cs typeface="Calibri" panose="020F0502020204030204" pitchFamily="34" charset="0"/>
              </a:rPr>
              <a:t>The primary objective of this project was not just to achieve the highest possible performance, but to find the most optimal and cost-effective cache configuration for different types of memory workloads. To do this, I analyzed five distinct memory traces using a simulator, testing variables like Cache Size, Associativity, and Block Size. To implement this variables I created a 9 Test system for all 5 trace.</a:t>
            </a:r>
            <a:endParaRPr lang="en-TR" sz="1700" dirty="0">
              <a:solidFill>
                <a:schemeClr val="bg1">
                  <a:alpha val="8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5797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2105-10 Forest Brown - Paint Color | Brooklin Paint">
            <a:extLst>
              <a:ext uri="{FF2B5EF4-FFF2-40B4-BE49-F238E27FC236}">
                <a16:creationId xmlns:a16="http://schemas.microsoft.com/office/drawing/2014/main" id="{771DF4B3-9A64-98F3-495E-CD073B7AB798}"/>
              </a:ext>
            </a:extLst>
          </p:cNvPr>
          <p:cNvPicPr>
            <a:picLocks noChangeAspect="1" noChangeArrowheads="1"/>
          </p:cNvPicPr>
          <p:nvPr/>
        </p:nvPicPr>
        <p:blipFill>
          <a:blip r:embed="rId2">
            <a:alphaModFix amt="81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C654994-E938-F41D-9E57-0AFB03A6B062}"/>
              </a:ext>
            </a:extLst>
          </p:cNvPr>
          <p:cNvSpPr/>
          <p:nvPr/>
        </p:nvSpPr>
        <p:spPr>
          <a:xfrm>
            <a:off x="559237" y="654908"/>
            <a:ext cx="5693282" cy="5173398"/>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graphicFrame>
        <p:nvGraphicFramePr>
          <p:cNvPr id="6" name="Table 5">
            <a:extLst>
              <a:ext uri="{FF2B5EF4-FFF2-40B4-BE49-F238E27FC236}">
                <a16:creationId xmlns:a16="http://schemas.microsoft.com/office/drawing/2014/main" id="{D1E016A0-2B13-7CB0-E440-9B0E9003AF3D}"/>
              </a:ext>
            </a:extLst>
          </p:cNvPr>
          <p:cNvGraphicFramePr>
            <a:graphicFrameLocks noGrp="1"/>
          </p:cNvGraphicFramePr>
          <p:nvPr>
            <p:extLst>
              <p:ext uri="{D42A27DB-BD31-4B8C-83A1-F6EECF244321}">
                <p14:modId xmlns:p14="http://schemas.microsoft.com/office/powerpoint/2010/main" val="2151826588"/>
              </p:ext>
            </p:extLst>
          </p:nvPr>
        </p:nvGraphicFramePr>
        <p:xfrm>
          <a:off x="6508361" y="2029399"/>
          <a:ext cx="5521714" cy="2285424"/>
        </p:xfrm>
        <a:graphic>
          <a:graphicData uri="http://schemas.openxmlformats.org/drawingml/2006/table">
            <a:tbl>
              <a:tblPr firstRow="1" firstCol="1" bandRow="1">
                <a:tableStyleId>{5C22544A-7EE6-4342-B048-85BDC9FD1C3A}</a:tableStyleId>
              </a:tblPr>
              <a:tblGrid>
                <a:gridCol w="426322">
                  <a:extLst>
                    <a:ext uri="{9D8B030D-6E8A-4147-A177-3AD203B41FA5}">
                      <a16:colId xmlns:a16="http://schemas.microsoft.com/office/drawing/2014/main" val="2023782854"/>
                    </a:ext>
                  </a:extLst>
                </a:gridCol>
                <a:gridCol w="751992">
                  <a:extLst>
                    <a:ext uri="{9D8B030D-6E8A-4147-A177-3AD203B41FA5}">
                      <a16:colId xmlns:a16="http://schemas.microsoft.com/office/drawing/2014/main" val="33794168"/>
                    </a:ext>
                  </a:extLst>
                </a:gridCol>
                <a:gridCol w="857821">
                  <a:extLst>
                    <a:ext uri="{9D8B030D-6E8A-4147-A177-3AD203B41FA5}">
                      <a16:colId xmlns:a16="http://schemas.microsoft.com/office/drawing/2014/main" val="3661149884"/>
                    </a:ext>
                  </a:extLst>
                </a:gridCol>
                <a:gridCol w="535350">
                  <a:extLst>
                    <a:ext uri="{9D8B030D-6E8A-4147-A177-3AD203B41FA5}">
                      <a16:colId xmlns:a16="http://schemas.microsoft.com/office/drawing/2014/main" val="132132465"/>
                    </a:ext>
                  </a:extLst>
                </a:gridCol>
                <a:gridCol w="564137">
                  <a:extLst>
                    <a:ext uri="{9D8B030D-6E8A-4147-A177-3AD203B41FA5}">
                      <a16:colId xmlns:a16="http://schemas.microsoft.com/office/drawing/2014/main" val="241778475"/>
                    </a:ext>
                  </a:extLst>
                </a:gridCol>
                <a:gridCol w="807524">
                  <a:extLst>
                    <a:ext uri="{9D8B030D-6E8A-4147-A177-3AD203B41FA5}">
                      <a16:colId xmlns:a16="http://schemas.microsoft.com/office/drawing/2014/main" val="3711841645"/>
                    </a:ext>
                  </a:extLst>
                </a:gridCol>
                <a:gridCol w="409730">
                  <a:extLst>
                    <a:ext uri="{9D8B030D-6E8A-4147-A177-3AD203B41FA5}">
                      <a16:colId xmlns:a16="http://schemas.microsoft.com/office/drawing/2014/main" val="3929786718"/>
                    </a:ext>
                  </a:extLst>
                </a:gridCol>
                <a:gridCol w="620404">
                  <a:extLst>
                    <a:ext uri="{9D8B030D-6E8A-4147-A177-3AD203B41FA5}">
                      <a16:colId xmlns:a16="http://schemas.microsoft.com/office/drawing/2014/main" val="1515070965"/>
                    </a:ext>
                  </a:extLst>
                </a:gridCol>
                <a:gridCol w="548434">
                  <a:extLst>
                    <a:ext uri="{9D8B030D-6E8A-4147-A177-3AD203B41FA5}">
                      <a16:colId xmlns:a16="http://schemas.microsoft.com/office/drawing/2014/main" val="2011709275"/>
                    </a:ext>
                  </a:extLst>
                </a:gridCol>
              </a:tblGrid>
              <a:tr h="571356">
                <a:tc>
                  <a:txBody>
                    <a:bodyPr/>
                    <a:lstStyle/>
                    <a:p>
                      <a:pPr>
                        <a:lnSpc>
                          <a:spcPct val="115000"/>
                        </a:lnSpc>
                        <a:buNone/>
                      </a:pPr>
                      <a:r>
                        <a:rPr lang="en-TR" sz="1000" b="1" kern="100" cap="none" spc="0" dirty="0">
                          <a:solidFill>
                            <a:schemeClr val="bg1"/>
                          </a:solidFill>
                          <a:effectLst/>
                        </a:rPr>
                        <a:t>Test ID</a:t>
                      </a:r>
                      <a:endParaRPr lang="en-TR" sz="1000" b="1"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b"/>
                </a:tc>
                <a:tc>
                  <a:txBody>
                    <a:bodyPr/>
                    <a:lstStyle/>
                    <a:p>
                      <a:pPr>
                        <a:lnSpc>
                          <a:spcPct val="115000"/>
                        </a:lnSpc>
                        <a:buNone/>
                      </a:pPr>
                      <a:r>
                        <a:rPr lang="en-TR" sz="1000" b="1" kern="100" cap="none" spc="0" dirty="0">
                          <a:solidFill>
                            <a:schemeClr val="bg1"/>
                          </a:solidFill>
                          <a:effectLst/>
                        </a:rPr>
                        <a:t>Cache Size</a:t>
                      </a:r>
                      <a:endParaRPr lang="en-TR" sz="1000" b="1"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b"/>
                </a:tc>
                <a:tc>
                  <a:txBody>
                    <a:bodyPr/>
                    <a:lstStyle/>
                    <a:p>
                      <a:pPr>
                        <a:lnSpc>
                          <a:spcPct val="115000"/>
                        </a:lnSpc>
                        <a:buNone/>
                      </a:pPr>
                      <a:r>
                        <a:rPr lang="en-TR" sz="1000" b="1" kern="100" cap="none" spc="0" dirty="0">
                          <a:solidFill>
                            <a:schemeClr val="bg1"/>
                          </a:solidFill>
                          <a:effectLst/>
                        </a:rPr>
                        <a:t>Associativity</a:t>
                      </a:r>
                      <a:endParaRPr lang="en-TR" sz="1000" b="1"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b"/>
                </a:tc>
                <a:tc>
                  <a:txBody>
                    <a:bodyPr/>
                    <a:lstStyle/>
                    <a:p>
                      <a:pPr>
                        <a:lnSpc>
                          <a:spcPct val="115000"/>
                        </a:lnSpc>
                        <a:buNone/>
                      </a:pPr>
                      <a:r>
                        <a:rPr lang="en-TR" sz="1000" b="1" kern="100" cap="none" spc="0" dirty="0">
                          <a:solidFill>
                            <a:schemeClr val="bg1"/>
                          </a:solidFill>
                          <a:effectLst/>
                        </a:rPr>
                        <a:t>Block Size</a:t>
                      </a:r>
                      <a:endParaRPr lang="en-TR" sz="1000" b="1"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b"/>
                </a:tc>
                <a:tc>
                  <a:txBody>
                    <a:bodyPr/>
                    <a:lstStyle/>
                    <a:p>
                      <a:pPr>
                        <a:lnSpc>
                          <a:spcPct val="115000"/>
                        </a:lnSpc>
                        <a:buNone/>
                      </a:pPr>
                      <a:r>
                        <a:rPr lang="en-TR" sz="1000" b="1" kern="100" cap="none" spc="0" dirty="0">
                          <a:solidFill>
                            <a:schemeClr val="bg1"/>
                          </a:solidFill>
                          <a:effectLst/>
                        </a:rPr>
                        <a:t>Policy</a:t>
                      </a:r>
                      <a:endParaRPr lang="en-TR" sz="1000" b="1"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b"/>
                </a:tc>
                <a:tc>
                  <a:txBody>
                    <a:bodyPr/>
                    <a:lstStyle/>
                    <a:p>
                      <a:pPr>
                        <a:lnSpc>
                          <a:spcPct val="115000"/>
                        </a:lnSpc>
                        <a:buNone/>
                      </a:pPr>
                      <a:r>
                        <a:rPr lang="en-TR" sz="1000" b="1" kern="100" cap="none" spc="0" dirty="0">
                          <a:solidFill>
                            <a:schemeClr val="bg1"/>
                          </a:solidFill>
                          <a:effectLst/>
                        </a:rPr>
                        <a:t>Total Accesses</a:t>
                      </a:r>
                      <a:endParaRPr lang="en-TR" sz="1000" b="1"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b"/>
                </a:tc>
                <a:tc>
                  <a:txBody>
                    <a:bodyPr/>
                    <a:lstStyle/>
                    <a:p>
                      <a:pPr>
                        <a:lnSpc>
                          <a:spcPct val="115000"/>
                        </a:lnSpc>
                        <a:buNone/>
                      </a:pPr>
                      <a:r>
                        <a:rPr lang="en-TR" sz="1000" b="1" kern="100" cap="none" spc="0" dirty="0">
                          <a:solidFill>
                            <a:schemeClr val="bg1"/>
                          </a:solidFill>
                          <a:effectLst/>
                        </a:rPr>
                        <a:t>Hits</a:t>
                      </a:r>
                      <a:endParaRPr lang="en-TR" sz="1000" b="1"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b"/>
                </a:tc>
                <a:tc>
                  <a:txBody>
                    <a:bodyPr/>
                    <a:lstStyle/>
                    <a:p>
                      <a:pPr>
                        <a:lnSpc>
                          <a:spcPct val="115000"/>
                        </a:lnSpc>
                        <a:buNone/>
                      </a:pPr>
                      <a:r>
                        <a:rPr lang="en-TR" sz="1000" b="1" kern="100" cap="none" spc="0" dirty="0">
                          <a:solidFill>
                            <a:schemeClr val="bg1"/>
                          </a:solidFill>
                          <a:effectLst/>
                        </a:rPr>
                        <a:t>Misses</a:t>
                      </a:r>
                      <a:endParaRPr lang="en-TR" sz="1000" b="1"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b"/>
                </a:tc>
                <a:tc>
                  <a:txBody>
                    <a:bodyPr/>
                    <a:lstStyle/>
                    <a:p>
                      <a:pPr>
                        <a:lnSpc>
                          <a:spcPct val="115000"/>
                        </a:lnSpc>
                        <a:buNone/>
                      </a:pPr>
                      <a:r>
                        <a:rPr lang="en-TR" sz="1000" b="1" kern="100" cap="none" spc="0" dirty="0">
                          <a:solidFill>
                            <a:schemeClr val="bg1"/>
                          </a:solidFill>
                          <a:effectLst/>
                        </a:rPr>
                        <a:t>Hit Rate</a:t>
                      </a:r>
                      <a:endParaRPr lang="en-TR" sz="1000" b="1"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b"/>
                </a:tc>
                <a:extLst>
                  <a:ext uri="{0D108BD9-81ED-4DB2-BD59-A6C34878D82A}">
                    <a16:rowId xmlns:a16="http://schemas.microsoft.com/office/drawing/2014/main" val="4004505412"/>
                  </a:ext>
                </a:extLst>
              </a:tr>
              <a:tr h="571356">
                <a:tc>
                  <a:txBody>
                    <a:bodyPr/>
                    <a:lstStyle/>
                    <a:p>
                      <a:pPr>
                        <a:lnSpc>
                          <a:spcPct val="115000"/>
                        </a:lnSpc>
                        <a:buNone/>
                      </a:pPr>
                      <a:r>
                        <a:rPr lang="en-TR" sz="1000" b="1" kern="100" cap="none" spc="0">
                          <a:solidFill>
                            <a:schemeClr val="bg1"/>
                          </a:solidFill>
                          <a:effectLst/>
                        </a:rPr>
                        <a:t>Test 1</a:t>
                      </a:r>
                      <a:endParaRPr lang="en-TR" sz="1000" b="1" kern="100" cap="none" spc="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a:solidFill>
                            <a:schemeClr val="tx1"/>
                          </a:solidFill>
                          <a:effectLst/>
                        </a:rPr>
                        <a:t>128 B</a:t>
                      </a:r>
                      <a:endParaRPr lang="en-TR" sz="1000" kern="100" cap="none" spc="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dirty="0">
                          <a:solidFill>
                            <a:schemeClr val="tx1"/>
                          </a:solidFill>
                          <a:effectLst/>
                        </a:rPr>
                        <a:t>Direct Mapped</a:t>
                      </a:r>
                      <a:endParaRPr lang="en-TR" sz="1000" kern="100" cap="none" spc="0" dirty="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dirty="0">
                          <a:solidFill>
                            <a:schemeClr val="tx1"/>
                          </a:solidFill>
                          <a:effectLst/>
                        </a:rPr>
                        <a:t>2 B</a:t>
                      </a:r>
                      <a:endParaRPr lang="en-TR" sz="1000" kern="100" cap="none" spc="0" dirty="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dirty="0">
                          <a:solidFill>
                            <a:schemeClr val="tx1"/>
                          </a:solidFill>
                          <a:effectLst/>
                        </a:rPr>
                        <a:t>LRU</a:t>
                      </a:r>
                      <a:endParaRPr lang="en-TR" sz="1000" kern="100" cap="none" spc="0" dirty="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dirty="0">
                          <a:solidFill>
                            <a:schemeClr val="tx1"/>
                          </a:solidFill>
                          <a:effectLst/>
                        </a:rPr>
                        <a:t>18</a:t>
                      </a:r>
                      <a:endParaRPr lang="en-TR" sz="1000" kern="100" cap="none" spc="0" dirty="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a:solidFill>
                            <a:schemeClr val="tx1"/>
                          </a:solidFill>
                          <a:effectLst/>
                        </a:rPr>
                        <a:t>15</a:t>
                      </a:r>
                      <a:endParaRPr lang="en-TR" sz="1000" kern="100" cap="none" spc="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a:solidFill>
                            <a:schemeClr val="tx1"/>
                          </a:solidFill>
                          <a:effectLst/>
                        </a:rPr>
                        <a:t>3</a:t>
                      </a:r>
                      <a:endParaRPr lang="en-TR" sz="1000" kern="100" cap="none" spc="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dirty="0">
                          <a:solidFill>
                            <a:schemeClr val="tx1"/>
                          </a:solidFill>
                          <a:effectLst/>
                        </a:rPr>
                        <a:t>83.3%</a:t>
                      </a:r>
                      <a:endParaRPr lang="en-TR" sz="1000" kern="100" cap="none" spc="0" dirty="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extLst>
                  <a:ext uri="{0D108BD9-81ED-4DB2-BD59-A6C34878D82A}">
                    <a16:rowId xmlns:a16="http://schemas.microsoft.com/office/drawing/2014/main" val="4028487793"/>
                  </a:ext>
                </a:extLst>
              </a:tr>
              <a:tr h="571356">
                <a:tc>
                  <a:txBody>
                    <a:bodyPr/>
                    <a:lstStyle/>
                    <a:p>
                      <a:pPr>
                        <a:lnSpc>
                          <a:spcPct val="115000"/>
                        </a:lnSpc>
                        <a:buNone/>
                      </a:pPr>
                      <a:r>
                        <a:rPr lang="en-TR" sz="1000" b="1" kern="100" cap="none" spc="0">
                          <a:solidFill>
                            <a:schemeClr val="bg1"/>
                          </a:solidFill>
                          <a:effectLst/>
                        </a:rPr>
                        <a:t>Test 2</a:t>
                      </a:r>
                      <a:endParaRPr lang="en-TR" sz="1000" b="1" kern="100" cap="none" spc="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a:solidFill>
                            <a:schemeClr val="tx1"/>
                          </a:solidFill>
                          <a:effectLst/>
                        </a:rPr>
                        <a:t>128 B</a:t>
                      </a:r>
                      <a:endParaRPr lang="en-TR" sz="1000" kern="100" cap="none" spc="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a:solidFill>
                            <a:schemeClr val="tx1"/>
                          </a:solidFill>
                          <a:effectLst/>
                        </a:rPr>
                        <a:t>Direct Mapped</a:t>
                      </a:r>
                      <a:endParaRPr lang="en-TR" sz="1000" kern="100" cap="none" spc="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dirty="0">
                          <a:solidFill>
                            <a:schemeClr val="tx1"/>
                          </a:solidFill>
                          <a:effectLst/>
                        </a:rPr>
                        <a:t>4 B</a:t>
                      </a:r>
                      <a:endParaRPr lang="en-TR" sz="1000" kern="100" cap="none" spc="0" dirty="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a:solidFill>
                            <a:schemeClr val="tx1"/>
                          </a:solidFill>
                          <a:effectLst/>
                        </a:rPr>
                        <a:t>LRU</a:t>
                      </a:r>
                      <a:endParaRPr lang="en-TR" sz="1000" kern="100" cap="none" spc="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dirty="0">
                          <a:solidFill>
                            <a:schemeClr val="tx1"/>
                          </a:solidFill>
                          <a:effectLst/>
                        </a:rPr>
                        <a:t>18</a:t>
                      </a:r>
                      <a:endParaRPr lang="en-TR" sz="1000" kern="100" cap="none" spc="0" dirty="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dirty="0">
                          <a:solidFill>
                            <a:schemeClr val="tx1"/>
                          </a:solidFill>
                          <a:effectLst/>
                        </a:rPr>
                        <a:t>15</a:t>
                      </a:r>
                      <a:endParaRPr lang="en-TR" sz="1000" kern="100" cap="none" spc="0" dirty="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a:solidFill>
                            <a:schemeClr val="tx1"/>
                          </a:solidFill>
                          <a:effectLst/>
                        </a:rPr>
                        <a:t>3</a:t>
                      </a:r>
                      <a:endParaRPr lang="en-TR" sz="1000" kern="100" cap="none" spc="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a:solidFill>
                            <a:schemeClr val="tx1"/>
                          </a:solidFill>
                          <a:effectLst/>
                        </a:rPr>
                        <a:t>83.3%</a:t>
                      </a:r>
                      <a:endParaRPr lang="en-TR" sz="1000" kern="100" cap="none" spc="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extLst>
                  <a:ext uri="{0D108BD9-81ED-4DB2-BD59-A6C34878D82A}">
                    <a16:rowId xmlns:a16="http://schemas.microsoft.com/office/drawing/2014/main" val="3739407205"/>
                  </a:ext>
                </a:extLst>
              </a:tr>
              <a:tr h="571356">
                <a:tc>
                  <a:txBody>
                    <a:bodyPr/>
                    <a:lstStyle/>
                    <a:p>
                      <a:pPr>
                        <a:lnSpc>
                          <a:spcPct val="115000"/>
                        </a:lnSpc>
                        <a:buNone/>
                      </a:pPr>
                      <a:r>
                        <a:rPr lang="en-TR" sz="1000" b="1" kern="100" cap="none" spc="0" dirty="0">
                          <a:solidFill>
                            <a:schemeClr val="bg1"/>
                          </a:solidFill>
                          <a:effectLst/>
                        </a:rPr>
                        <a:t>Test 3</a:t>
                      </a:r>
                      <a:endParaRPr lang="en-TR" sz="1000" b="1"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a:solidFill>
                            <a:schemeClr val="tx1"/>
                          </a:solidFill>
                          <a:effectLst/>
                        </a:rPr>
                        <a:t>128 B</a:t>
                      </a:r>
                      <a:endParaRPr lang="en-TR" sz="1000" kern="100" cap="none" spc="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dirty="0">
                          <a:solidFill>
                            <a:schemeClr val="tx1"/>
                          </a:solidFill>
                          <a:effectLst/>
                        </a:rPr>
                        <a:t>Direct Mapped</a:t>
                      </a:r>
                      <a:endParaRPr lang="en-TR" sz="1000" kern="100" cap="none" spc="0" dirty="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a:solidFill>
                            <a:schemeClr val="tx1"/>
                          </a:solidFill>
                          <a:effectLst/>
                        </a:rPr>
                        <a:t>8 B</a:t>
                      </a:r>
                      <a:endParaRPr lang="en-TR" sz="1000" kern="100" cap="none" spc="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a:solidFill>
                            <a:schemeClr val="tx1"/>
                          </a:solidFill>
                          <a:effectLst/>
                        </a:rPr>
                        <a:t>LRU</a:t>
                      </a:r>
                      <a:endParaRPr lang="en-TR" sz="1000" kern="100" cap="none" spc="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a:solidFill>
                            <a:schemeClr val="tx1"/>
                          </a:solidFill>
                          <a:effectLst/>
                        </a:rPr>
                        <a:t>18</a:t>
                      </a:r>
                      <a:endParaRPr lang="en-TR" sz="1000" kern="100" cap="none" spc="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dirty="0">
                          <a:solidFill>
                            <a:schemeClr val="tx1"/>
                          </a:solidFill>
                          <a:effectLst/>
                        </a:rPr>
                        <a:t>15</a:t>
                      </a:r>
                      <a:endParaRPr lang="en-TR" sz="1000" kern="100" cap="none" spc="0" dirty="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dirty="0">
                          <a:solidFill>
                            <a:schemeClr val="tx1"/>
                          </a:solidFill>
                          <a:effectLst/>
                        </a:rPr>
                        <a:t>3</a:t>
                      </a:r>
                      <a:endParaRPr lang="en-TR" sz="1000" kern="100" cap="none" spc="0" dirty="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gn="ctr">
                        <a:lnSpc>
                          <a:spcPct val="115000"/>
                        </a:lnSpc>
                        <a:buNone/>
                      </a:pPr>
                      <a:r>
                        <a:rPr lang="en-TR" sz="1000" kern="100" cap="none" spc="0" dirty="0">
                          <a:solidFill>
                            <a:schemeClr val="tx1"/>
                          </a:solidFill>
                          <a:effectLst/>
                        </a:rPr>
                        <a:t>83.3%</a:t>
                      </a:r>
                      <a:endParaRPr lang="en-TR" sz="1000" kern="100" cap="none" spc="0" dirty="0">
                        <a:solidFill>
                          <a:schemeClr val="tx1"/>
                        </a:solidFill>
                        <a:effectLst/>
                        <a:latin typeface="Times New Roman" panose="02020603050405020304" pitchFamily="18" charset="0"/>
                        <a:ea typeface="Times New Roman" panose="02020603050405020304" pitchFamily="18" charset="0"/>
                      </a:endParaRPr>
                    </a:p>
                  </a:txBody>
                  <a:tcPr marL="32112" marR="4215" marT="9175" marB="68812" anchor="ctr"/>
                </a:tc>
                <a:extLst>
                  <a:ext uri="{0D108BD9-81ED-4DB2-BD59-A6C34878D82A}">
                    <a16:rowId xmlns:a16="http://schemas.microsoft.com/office/drawing/2014/main" val="2709857480"/>
                  </a:ext>
                </a:extLst>
              </a:tr>
            </a:tbl>
          </a:graphicData>
        </a:graphic>
      </p:graphicFrame>
      <p:sp>
        <p:nvSpPr>
          <p:cNvPr id="2" name="Title 1">
            <a:extLst>
              <a:ext uri="{FF2B5EF4-FFF2-40B4-BE49-F238E27FC236}">
                <a16:creationId xmlns:a16="http://schemas.microsoft.com/office/drawing/2014/main" id="{1BD7506B-C8BD-DC29-C064-414588C31161}"/>
              </a:ext>
            </a:extLst>
          </p:cNvPr>
          <p:cNvSpPr>
            <a:spLocks noGrp="1"/>
          </p:cNvSpPr>
          <p:nvPr>
            <p:ph type="title"/>
          </p:nvPr>
        </p:nvSpPr>
        <p:spPr>
          <a:xfrm>
            <a:off x="769622" y="1199391"/>
            <a:ext cx="5471158" cy="674535"/>
          </a:xfrm>
        </p:spPr>
        <p:txBody>
          <a:bodyPr anchor="b">
            <a:normAutofit fontScale="90000"/>
          </a:bodyPr>
          <a:lstStyle/>
          <a:p>
            <a:r>
              <a:rPr lang="en-US" sz="4000" b="1" dirty="0">
                <a:solidFill>
                  <a:schemeClr val="accent2">
                    <a:lumMod val="75000"/>
                  </a:schemeClr>
                </a:solidFill>
                <a:latin typeface="Calibri" panose="020F0502020204030204" pitchFamily="34" charset="0"/>
                <a:cs typeface="Calibri" panose="020F0502020204030204" pitchFamily="34" charset="0"/>
              </a:rPr>
              <a:t>Trace 1: Temporal Locality</a:t>
            </a:r>
            <a:endParaRPr lang="en-TR" sz="4000" b="1" dirty="0">
              <a:solidFill>
                <a:schemeClr val="accent2">
                  <a:lumMod val="75000"/>
                </a:schemeClr>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0FA73634-6B90-08AA-B778-57A3923E2D7E}"/>
              </a:ext>
            </a:extLst>
          </p:cNvPr>
          <p:cNvSpPr>
            <a:spLocks noGrp="1" noChangeArrowheads="1"/>
          </p:cNvSpPr>
          <p:nvPr>
            <p:ph idx="1"/>
          </p:nvPr>
        </p:nvSpPr>
        <p:spPr bwMode="auto">
          <a:xfrm>
            <a:off x="815079" y="2029400"/>
            <a:ext cx="5181598" cy="34098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en-TR" altLang="en-TR" sz="1600" b="0" i="0" u="none" strike="noStrike" cap="none" normalizeH="0" baseline="0" dirty="0">
                <a:ln>
                  <a:noFill/>
                </a:ln>
                <a:solidFill>
                  <a:schemeClr val="tx1">
                    <a:lumMod val="95000"/>
                    <a:lumOff val="5000"/>
                  </a:schemeClr>
                </a:solidFill>
                <a:effectLst/>
                <a:latin typeface="Calibri" panose="020F0502020204030204" pitchFamily="34" charset="0"/>
                <a:cs typeface="Calibri" panose="020F0502020204030204" pitchFamily="34" charset="0"/>
              </a:rPr>
              <a:t>Trace 1, which consisted of a repeating pattern of addresses: 16, 24, and 128. My analysis showed that this workload exhibits strong "Temporal Locality.”</a:t>
            </a:r>
          </a:p>
          <a:p>
            <a:pPr marL="0" marR="0" lvl="0" indent="0" defTabSz="914400" rtl="0" eaLnBrk="0" fontAlgn="base" latinLnBrk="0" hangingPunct="0">
              <a:spcBef>
                <a:spcPct val="0"/>
              </a:spcBef>
              <a:spcAft>
                <a:spcPts val="600"/>
              </a:spcAft>
              <a:buClrTx/>
              <a:buSzTx/>
              <a:buFontTx/>
              <a:buNone/>
              <a:tabLst/>
            </a:pPr>
            <a:endParaRPr kumimoji="0" lang="en-TR" altLang="en-TR" sz="1600" b="0" i="0" u="none" strike="noStrike" cap="none" normalizeH="0" baseline="0" dirty="0">
              <a:ln>
                <a:noFill/>
              </a:ln>
              <a:solidFill>
                <a:schemeClr val="tx1">
                  <a:lumMod val="95000"/>
                  <a:lumOff val="5000"/>
                </a:schemeClr>
              </a:solidFill>
              <a:effectLst/>
              <a:latin typeface="Calibri" panose="020F0502020204030204" pitchFamily="34" charset="0"/>
              <a:cs typeface="Calibri" panose="020F0502020204030204" pitchFamily="34" charset="0"/>
            </a:endParaRPr>
          </a:p>
          <a:p>
            <a:pPr marL="0" marR="0" lvl="0" indent="0" defTabSz="914400" rtl="0" eaLnBrk="0" fontAlgn="base" latinLnBrk="0" hangingPunct="0">
              <a:spcBef>
                <a:spcPct val="0"/>
              </a:spcBef>
              <a:spcAft>
                <a:spcPts val="600"/>
              </a:spcAft>
              <a:buClrTx/>
              <a:buSzTx/>
              <a:buFontTx/>
              <a:buNone/>
              <a:tabLst/>
            </a:pPr>
            <a:r>
              <a:rPr kumimoji="0" lang="en-TR" altLang="en-TR" sz="1600" b="0" i="0" u="none" strike="noStrike" cap="none" normalizeH="0" baseline="0" dirty="0">
                <a:ln>
                  <a:noFill/>
                </a:ln>
                <a:solidFill>
                  <a:schemeClr val="tx1">
                    <a:lumMod val="95000"/>
                    <a:lumOff val="5000"/>
                  </a:schemeClr>
                </a:solidFill>
                <a:effectLst/>
                <a:latin typeface="Calibri" panose="020F0502020204030204" pitchFamily="34" charset="0"/>
                <a:cs typeface="Calibri" panose="020F0502020204030204" pitchFamily="34" charset="0"/>
              </a:rPr>
              <a:t>In my experiments, the system initially experienced compulsory misses because the cache was empty. However, once the data was loaded, every subsequent access resulted in a hit because the loop kept requesting the same data. I tested increasing the associativity to 2-Way and 4-Way, but it provided no additional performance benefit. Therefore, I concluded that the optimal design for this workload is the simplest one: a Direct-Mapped cache with a small capacity of 64 Bytes. This minimizes hardware cost while maintaining maximum performance.</a:t>
            </a:r>
          </a:p>
        </p:txBody>
      </p:sp>
    </p:spTree>
    <p:extLst>
      <p:ext uri="{BB962C8B-B14F-4D97-AF65-F5344CB8AC3E}">
        <p14:creationId xmlns:p14="http://schemas.microsoft.com/office/powerpoint/2010/main" val="1698171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588D4-3A2E-0A2D-E59C-72FC7A840EFC}"/>
            </a:ext>
          </a:extLst>
        </p:cNvPr>
        <p:cNvGrpSpPr/>
        <p:nvPr/>
      </p:nvGrpSpPr>
      <p:grpSpPr>
        <a:xfrm>
          <a:off x="0" y="0"/>
          <a:ext cx="0" cy="0"/>
          <a:chOff x="0" y="0"/>
          <a:chExt cx="0" cy="0"/>
        </a:xfrm>
      </p:grpSpPr>
      <p:pic>
        <p:nvPicPr>
          <p:cNvPr id="1028" name="Picture 4" descr="2105-10 Forest Brown - Paint Color | Brooklin Paint">
            <a:extLst>
              <a:ext uri="{FF2B5EF4-FFF2-40B4-BE49-F238E27FC236}">
                <a16:creationId xmlns:a16="http://schemas.microsoft.com/office/drawing/2014/main" id="{C3C17020-B55D-D3FC-717D-128DACEB690C}"/>
              </a:ext>
            </a:extLst>
          </p:cNvPr>
          <p:cNvPicPr>
            <a:picLocks noChangeAspect="1" noChangeArrowheads="1"/>
          </p:cNvPicPr>
          <p:nvPr/>
        </p:nvPicPr>
        <p:blipFill>
          <a:blip r:embed="rId2">
            <a:alphaModFix amt="81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F5B9C564-00AC-2CB0-3269-C36F2C593885}"/>
              </a:ext>
            </a:extLst>
          </p:cNvPr>
          <p:cNvSpPr/>
          <p:nvPr/>
        </p:nvSpPr>
        <p:spPr>
          <a:xfrm>
            <a:off x="559237" y="654908"/>
            <a:ext cx="5693282" cy="5173398"/>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graphicFrame>
        <p:nvGraphicFramePr>
          <p:cNvPr id="6" name="Table 5">
            <a:extLst>
              <a:ext uri="{FF2B5EF4-FFF2-40B4-BE49-F238E27FC236}">
                <a16:creationId xmlns:a16="http://schemas.microsoft.com/office/drawing/2014/main" id="{7B8D0A71-45B1-7543-4BF7-15D85793F93B}"/>
              </a:ext>
            </a:extLst>
          </p:cNvPr>
          <p:cNvGraphicFramePr>
            <a:graphicFrameLocks noGrp="1"/>
          </p:cNvGraphicFramePr>
          <p:nvPr/>
        </p:nvGraphicFramePr>
        <p:xfrm>
          <a:off x="6675120" y="2329143"/>
          <a:ext cx="4957643" cy="1814076"/>
        </p:xfrm>
        <a:graphic>
          <a:graphicData uri="http://schemas.openxmlformats.org/drawingml/2006/table">
            <a:tbl>
              <a:tblPr firstRow="1" firstCol="1" bandRow="1">
                <a:tableStyleId>{125E5076-3810-47DD-B79F-674D7AD40C01}</a:tableStyleId>
              </a:tblPr>
              <a:tblGrid>
                <a:gridCol w="382771">
                  <a:extLst>
                    <a:ext uri="{9D8B030D-6E8A-4147-A177-3AD203B41FA5}">
                      <a16:colId xmlns:a16="http://schemas.microsoft.com/office/drawing/2014/main" val="2023782854"/>
                    </a:ext>
                  </a:extLst>
                </a:gridCol>
                <a:gridCol w="517081">
                  <a:extLst>
                    <a:ext uri="{9D8B030D-6E8A-4147-A177-3AD203B41FA5}">
                      <a16:colId xmlns:a16="http://schemas.microsoft.com/office/drawing/2014/main" val="33794168"/>
                    </a:ext>
                  </a:extLst>
                </a:gridCol>
                <a:gridCol w="928282">
                  <a:extLst>
                    <a:ext uri="{9D8B030D-6E8A-4147-A177-3AD203B41FA5}">
                      <a16:colId xmlns:a16="http://schemas.microsoft.com/office/drawing/2014/main" val="3661149884"/>
                    </a:ext>
                  </a:extLst>
                </a:gridCol>
                <a:gridCol w="480661">
                  <a:extLst>
                    <a:ext uri="{9D8B030D-6E8A-4147-A177-3AD203B41FA5}">
                      <a16:colId xmlns:a16="http://schemas.microsoft.com/office/drawing/2014/main" val="132132465"/>
                    </a:ext>
                  </a:extLst>
                </a:gridCol>
                <a:gridCol w="506508">
                  <a:extLst>
                    <a:ext uri="{9D8B030D-6E8A-4147-A177-3AD203B41FA5}">
                      <a16:colId xmlns:a16="http://schemas.microsoft.com/office/drawing/2014/main" val="241778475"/>
                    </a:ext>
                  </a:extLst>
                </a:gridCol>
                <a:gridCol w="725031">
                  <a:extLst>
                    <a:ext uri="{9D8B030D-6E8A-4147-A177-3AD203B41FA5}">
                      <a16:colId xmlns:a16="http://schemas.microsoft.com/office/drawing/2014/main" val="3711841645"/>
                    </a:ext>
                  </a:extLst>
                </a:gridCol>
                <a:gridCol w="367874">
                  <a:extLst>
                    <a:ext uri="{9D8B030D-6E8A-4147-A177-3AD203B41FA5}">
                      <a16:colId xmlns:a16="http://schemas.microsoft.com/office/drawing/2014/main" val="3929786718"/>
                    </a:ext>
                  </a:extLst>
                </a:gridCol>
                <a:gridCol w="557026">
                  <a:extLst>
                    <a:ext uri="{9D8B030D-6E8A-4147-A177-3AD203B41FA5}">
                      <a16:colId xmlns:a16="http://schemas.microsoft.com/office/drawing/2014/main" val="1515070965"/>
                    </a:ext>
                  </a:extLst>
                </a:gridCol>
                <a:gridCol w="492409">
                  <a:extLst>
                    <a:ext uri="{9D8B030D-6E8A-4147-A177-3AD203B41FA5}">
                      <a16:colId xmlns:a16="http://schemas.microsoft.com/office/drawing/2014/main" val="2011709275"/>
                    </a:ext>
                  </a:extLst>
                </a:gridCol>
              </a:tblGrid>
              <a:tr h="453519">
                <a:tc>
                  <a:txBody>
                    <a:bodyPr/>
                    <a:lstStyle/>
                    <a:p>
                      <a:pPr>
                        <a:lnSpc>
                          <a:spcPct val="115000"/>
                        </a:lnSpc>
                        <a:buNone/>
                      </a:pPr>
                      <a:r>
                        <a:rPr lang="en-TR" sz="1000" b="1" kern="100" cap="none" spc="0" dirty="0">
                          <a:solidFill>
                            <a:schemeClr val="bg1"/>
                          </a:solidFill>
                          <a:effectLst/>
                        </a:rPr>
                        <a:t>Test ID</a:t>
                      </a:r>
                      <a:endParaRPr lang="en-TR" sz="1000" b="1"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b"/>
                </a:tc>
                <a:tc>
                  <a:txBody>
                    <a:bodyPr/>
                    <a:lstStyle/>
                    <a:p>
                      <a:pPr>
                        <a:lnSpc>
                          <a:spcPct val="115000"/>
                        </a:lnSpc>
                        <a:buNone/>
                      </a:pPr>
                      <a:r>
                        <a:rPr lang="en-TR" sz="1000" b="1" kern="100" cap="none" spc="0" dirty="0">
                          <a:solidFill>
                            <a:schemeClr val="bg1"/>
                          </a:solidFill>
                          <a:effectLst/>
                        </a:rPr>
                        <a:t>Cache Size</a:t>
                      </a:r>
                      <a:endParaRPr lang="en-TR" sz="1000" b="1"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b"/>
                </a:tc>
                <a:tc>
                  <a:txBody>
                    <a:bodyPr/>
                    <a:lstStyle/>
                    <a:p>
                      <a:pPr>
                        <a:lnSpc>
                          <a:spcPct val="115000"/>
                        </a:lnSpc>
                        <a:buNone/>
                      </a:pPr>
                      <a:r>
                        <a:rPr lang="en-TR" sz="1000" b="1" kern="100" cap="none" spc="0" dirty="0">
                          <a:solidFill>
                            <a:schemeClr val="bg1"/>
                          </a:solidFill>
                          <a:effectLst/>
                        </a:rPr>
                        <a:t>Associativity</a:t>
                      </a:r>
                      <a:endParaRPr lang="en-TR" sz="1000" b="1"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b"/>
                </a:tc>
                <a:tc>
                  <a:txBody>
                    <a:bodyPr/>
                    <a:lstStyle/>
                    <a:p>
                      <a:pPr>
                        <a:lnSpc>
                          <a:spcPct val="115000"/>
                        </a:lnSpc>
                        <a:buNone/>
                      </a:pPr>
                      <a:r>
                        <a:rPr lang="en-TR" sz="1000" b="1" kern="100" cap="none" spc="0" dirty="0">
                          <a:solidFill>
                            <a:schemeClr val="bg1"/>
                          </a:solidFill>
                          <a:effectLst/>
                        </a:rPr>
                        <a:t>Block Size</a:t>
                      </a:r>
                      <a:endParaRPr lang="en-TR" sz="1000" b="1"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b"/>
                </a:tc>
                <a:tc>
                  <a:txBody>
                    <a:bodyPr/>
                    <a:lstStyle/>
                    <a:p>
                      <a:pPr>
                        <a:lnSpc>
                          <a:spcPct val="115000"/>
                        </a:lnSpc>
                        <a:buNone/>
                      </a:pPr>
                      <a:r>
                        <a:rPr lang="en-TR" sz="1000" b="1" kern="100" cap="none" spc="0">
                          <a:solidFill>
                            <a:schemeClr val="bg1"/>
                          </a:solidFill>
                          <a:effectLst/>
                        </a:rPr>
                        <a:t>Policy</a:t>
                      </a:r>
                      <a:endParaRPr lang="en-TR" sz="1000" b="1" kern="100" cap="none" spc="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b"/>
                </a:tc>
                <a:tc>
                  <a:txBody>
                    <a:bodyPr/>
                    <a:lstStyle/>
                    <a:p>
                      <a:pPr>
                        <a:lnSpc>
                          <a:spcPct val="115000"/>
                        </a:lnSpc>
                        <a:buNone/>
                      </a:pPr>
                      <a:r>
                        <a:rPr lang="en-TR" sz="1000" b="1" kern="100" cap="none" spc="0">
                          <a:solidFill>
                            <a:schemeClr val="bg1"/>
                          </a:solidFill>
                          <a:effectLst/>
                        </a:rPr>
                        <a:t>Total Accesses</a:t>
                      </a:r>
                      <a:endParaRPr lang="en-TR" sz="1000" b="1" kern="100" cap="none" spc="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b"/>
                </a:tc>
                <a:tc>
                  <a:txBody>
                    <a:bodyPr/>
                    <a:lstStyle/>
                    <a:p>
                      <a:pPr>
                        <a:lnSpc>
                          <a:spcPct val="115000"/>
                        </a:lnSpc>
                        <a:buNone/>
                      </a:pPr>
                      <a:r>
                        <a:rPr lang="en-TR" sz="1000" b="1" kern="100" cap="none" spc="0">
                          <a:solidFill>
                            <a:schemeClr val="bg1"/>
                          </a:solidFill>
                          <a:effectLst/>
                        </a:rPr>
                        <a:t>Hits</a:t>
                      </a:r>
                      <a:endParaRPr lang="en-TR" sz="1000" b="1" kern="100" cap="none" spc="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b"/>
                </a:tc>
                <a:tc>
                  <a:txBody>
                    <a:bodyPr/>
                    <a:lstStyle/>
                    <a:p>
                      <a:pPr>
                        <a:lnSpc>
                          <a:spcPct val="115000"/>
                        </a:lnSpc>
                        <a:buNone/>
                      </a:pPr>
                      <a:r>
                        <a:rPr lang="en-TR" sz="1000" b="1" kern="100" cap="none" spc="0">
                          <a:solidFill>
                            <a:schemeClr val="bg1"/>
                          </a:solidFill>
                          <a:effectLst/>
                        </a:rPr>
                        <a:t>Misses</a:t>
                      </a:r>
                      <a:endParaRPr lang="en-TR" sz="1000" b="1" kern="100" cap="none" spc="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b"/>
                </a:tc>
                <a:tc>
                  <a:txBody>
                    <a:bodyPr/>
                    <a:lstStyle/>
                    <a:p>
                      <a:pPr>
                        <a:lnSpc>
                          <a:spcPct val="115000"/>
                        </a:lnSpc>
                        <a:buNone/>
                      </a:pPr>
                      <a:r>
                        <a:rPr lang="en-TR" sz="1000" b="1" kern="100" cap="none" spc="0">
                          <a:solidFill>
                            <a:schemeClr val="bg1"/>
                          </a:solidFill>
                          <a:effectLst/>
                        </a:rPr>
                        <a:t>Hit Rate</a:t>
                      </a:r>
                      <a:endParaRPr lang="en-TR" sz="1000" b="1" kern="100" cap="none" spc="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b"/>
                </a:tc>
                <a:extLst>
                  <a:ext uri="{0D108BD9-81ED-4DB2-BD59-A6C34878D82A}">
                    <a16:rowId xmlns:a16="http://schemas.microsoft.com/office/drawing/2014/main" val="4004505412"/>
                  </a:ext>
                </a:extLst>
              </a:tr>
              <a:tr h="453519">
                <a:tc>
                  <a:txBody>
                    <a:bodyPr/>
                    <a:lstStyle/>
                    <a:p>
                      <a:pPr>
                        <a:lnSpc>
                          <a:spcPct val="115000"/>
                        </a:lnSpc>
                        <a:buNone/>
                      </a:pPr>
                      <a:r>
                        <a:rPr lang="en-TR" sz="1000" b="1" kern="100" cap="none" spc="0">
                          <a:solidFill>
                            <a:schemeClr val="bg1"/>
                          </a:solidFill>
                          <a:effectLst/>
                        </a:rPr>
                        <a:t>Test 1</a:t>
                      </a:r>
                      <a:endParaRPr lang="en-TR" sz="1000" b="1" kern="100" cap="none" spc="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a:solidFill>
                            <a:schemeClr val="bg1"/>
                          </a:solidFill>
                          <a:effectLst/>
                        </a:rPr>
                        <a:t>128 B</a:t>
                      </a:r>
                      <a:endParaRPr lang="en-TR" sz="1000" kern="100" cap="none" spc="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dirty="0">
                          <a:solidFill>
                            <a:schemeClr val="bg1"/>
                          </a:solidFill>
                          <a:effectLst/>
                        </a:rPr>
                        <a:t>Direct Mapped</a:t>
                      </a:r>
                      <a:endParaRPr lang="en-TR" sz="1000"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dirty="0">
                          <a:solidFill>
                            <a:schemeClr val="bg1"/>
                          </a:solidFill>
                          <a:effectLst/>
                        </a:rPr>
                        <a:t>2 B</a:t>
                      </a:r>
                      <a:endParaRPr lang="en-TR" sz="1000"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dirty="0">
                          <a:solidFill>
                            <a:schemeClr val="bg1"/>
                          </a:solidFill>
                          <a:effectLst/>
                        </a:rPr>
                        <a:t>LRU</a:t>
                      </a:r>
                      <a:endParaRPr lang="en-TR" sz="1000"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dirty="0">
                          <a:solidFill>
                            <a:schemeClr val="bg1"/>
                          </a:solidFill>
                          <a:effectLst/>
                        </a:rPr>
                        <a:t>18</a:t>
                      </a:r>
                      <a:endParaRPr lang="en-TR" sz="1000"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a:solidFill>
                            <a:schemeClr val="bg1"/>
                          </a:solidFill>
                          <a:effectLst/>
                        </a:rPr>
                        <a:t>15</a:t>
                      </a:r>
                      <a:endParaRPr lang="en-TR" sz="1000" kern="100" cap="none" spc="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a:solidFill>
                            <a:schemeClr val="bg1"/>
                          </a:solidFill>
                          <a:effectLst/>
                        </a:rPr>
                        <a:t>3</a:t>
                      </a:r>
                      <a:endParaRPr lang="en-TR" sz="1000" kern="100" cap="none" spc="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a:solidFill>
                            <a:schemeClr val="bg1"/>
                          </a:solidFill>
                          <a:effectLst/>
                        </a:rPr>
                        <a:t>83.3%</a:t>
                      </a:r>
                      <a:endParaRPr lang="en-TR" sz="1000" kern="100" cap="none" spc="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extLst>
                  <a:ext uri="{0D108BD9-81ED-4DB2-BD59-A6C34878D82A}">
                    <a16:rowId xmlns:a16="http://schemas.microsoft.com/office/drawing/2014/main" val="4028487793"/>
                  </a:ext>
                </a:extLst>
              </a:tr>
              <a:tr h="453519">
                <a:tc>
                  <a:txBody>
                    <a:bodyPr/>
                    <a:lstStyle/>
                    <a:p>
                      <a:pPr>
                        <a:lnSpc>
                          <a:spcPct val="115000"/>
                        </a:lnSpc>
                        <a:buNone/>
                      </a:pPr>
                      <a:r>
                        <a:rPr lang="en-TR" sz="1000" b="1" kern="100" cap="none" spc="0">
                          <a:solidFill>
                            <a:schemeClr val="bg1"/>
                          </a:solidFill>
                          <a:effectLst/>
                        </a:rPr>
                        <a:t>Test 2</a:t>
                      </a:r>
                      <a:endParaRPr lang="en-TR" sz="1000" b="1" kern="100" cap="none" spc="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a:solidFill>
                            <a:schemeClr val="bg1"/>
                          </a:solidFill>
                          <a:effectLst/>
                        </a:rPr>
                        <a:t>128 B</a:t>
                      </a:r>
                      <a:endParaRPr lang="en-TR" sz="1000" kern="100" cap="none" spc="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dirty="0">
                          <a:solidFill>
                            <a:schemeClr val="bg1"/>
                          </a:solidFill>
                          <a:effectLst/>
                        </a:rPr>
                        <a:t>Direct Mapped</a:t>
                      </a:r>
                      <a:endParaRPr lang="en-TR" sz="1000"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dirty="0">
                          <a:solidFill>
                            <a:schemeClr val="bg1"/>
                          </a:solidFill>
                          <a:effectLst/>
                        </a:rPr>
                        <a:t>4 B</a:t>
                      </a:r>
                      <a:endParaRPr lang="en-TR" sz="1000"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a:solidFill>
                            <a:schemeClr val="bg1"/>
                          </a:solidFill>
                          <a:effectLst/>
                        </a:rPr>
                        <a:t>LRU</a:t>
                      </a:r>
                      <a:endParaRPr lang="en-TR" sz="1000" kern="100" cap="none" spc="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dirty="0">
                          <a:solidFill>
                            <a:schemeClr val="bg1"/>
                          </a:solidFill>
                          <a:effectLst/>
                        </a:rPr>
                        <a:t>18</a:t>
                      </a:r>
                      <a:endParaRPr lang="en-TR" sz="1000"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dirty="0">
                          <a:solidFill>
                            <a:schemeClr val="bg1"/>
                          </a:solidFill>
                          <a:effectLst/>
                        </a:rPr>
                        <a:t>15</a:t>
                      </a:r>
                      <a:endParaRPr lang="en-TR" sz="1000"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a:solidFill>
                            <a:schemeClr val="bg1"/>
                          </a:solidFill>
                          <a:effectLst/>
                        </a:rPr>
                        <a:t>3</a:t>
                      </a:r>
                      <a:endParaRPr lang="en-TR" sz="1000" kern="100" cap="none" spc="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a:solidFill>
                            <a:schemeClr val="bg1"/>
                          </a:solidFill>
                          <a:effectLst/>
                        </a:rPr>
                        <a:t>83.3%</a:t>
                      </a:r>
                      <a:endParaRPr lang="en-TR" sz="1000" kern="100" cap="none" spc="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extLst>
                  <a:ext uri="{0D108BD9-81ED-4DB2-BD59-A6C34878D82A}">
                    <a16:rowId xmlns:a16="http://schemas.microsoft.com/office/drawing/2014/main" val="3739407205"/>
                  </a:ext>
                </a:extLst>
              </a:tr>
              <a:tr h="453519">
                <a:tc>
                  <a:txBody>
                    <a:bodyPr/>
                    <a:lstStyle/>
                    <a:p>
                      <a:pPr>
                        <a:lnSpc>
                          <a:spcPct val="115000"/>
                        </a:lnSpc>
                        <a:buNone/>
                      </a:pPr>
                      <a:r>
                        <a:rPr lang="en-TR" sz="1000" b="1" kern="100" cap="none" spc="0">
                          <a:solidFill>
                            <a:schemeClr val="bg1"/>
                          </a:solidFill>
                          <a:effectLst/>
                        </a:rPr>
                        <a:t>Test 3</a:t>
                      </a:r>
                      <a:endParaRPr lang="en-TR" sz="1000" b="1" kern="100" cap="none" spc="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a:solidFill>
                            <a:schemeClr val="bg1"/>
                          </a:solidFill>
                          <a:effectLst/>
                        </a:rPr>
                        <a:t>128 B</a:t>
                      </a:r>
                      <a:endParaRPr lang="en-TR" sz="1000" kern="100" cap="none" spc="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dirty="0">
                          <a:solidFill>
                            <a:schemeClr val="bg1"/>
                          </a:solidFill>
                          <a:effectLst/>
                        </a:rPr>
                        <a:t>Direct Mapped</a:t>
                      </a:r>
                      <a:endParaRPr lang="en-TR" sz="1000"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a:solidFill>
                            <a:schemeClr val="bg1"/>
                          </a:solidFill>
                          <a:effectLst/>
                        </a:rPr>
                        <a:t>8 B</a:t>
                      </a:r>
                      <a:endParaRPr lang="en-TR" sz="1000" kern="100" cap="none" spc="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a:solidFill>
                            <a:schemeClr val="bg1"/>
                          </a:solidFill>
                          <a:effectLst/>
                        </a:rPr>
                        <a:t>LRU</a:t>
                      </a:r>
                      <a:endParaRPr lang="en-TR" sz="1000" kern="100" cap="none" spc="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a:solidFill>
                            <a:schemeClr val="bg1"/>
                          </a:solidFill>
                          <a:effectLst/>
                        </a:rPr>
                        <a:t>18</a:t>
                      </a:r>
                      <a:endParaRPr lang="en-TR" sz="1000" kern="100" cap="none" spc="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dirty="0">
                          <a:solidFill>
                            <a:schemeClr val="bg1"/>
                          </a:solidFill>
                          <a:effectLst/>
                        </a:rPr>
                        <a:t>15</a:t>
                      </a:r>
                      <a:endParaRPr lang="en-TR" sz="1000"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dirty="0">
                          <a:solidFill>
                            <a:schemeClr val="bg1"/>
                          </a:solidFill>
                          <a:effectLst/>
                        </a:rPr>
                        <a:t>3</a:t>
                      </a:r>
                      <a:endParaRPr lang="en-TR" sz="1000"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tc>
                  <a:txBody>
                    <a:bodyPr/>
                    <a:lstStyle/>
                    <a:p>
                      <a:pPr>
                        <a:lnSpc>
                          <a:spcPct val="115000"/>
                        </a:lnSpc>
                        <a:buNone/>
                      </a:pPr>
                      <a:r>
                        <a:rPr lang="en-TR" sz="1000" kern="100" cap="none" spc="0" dirty="0">
                          <a:solidFill>
                            <a:schemeClr val="bg1"/>
                          </a:solidFill>
                          <a:effectLst/>
                        </a:rPr>
                        <a:t>83.3%</a:t>
                      </a:r>
                      <a:endParaRPr lang="en-TR" sz="1000" kern="100" cap="none" spc="0" dirty="0">
                        <a:solidFill>
                          <a:schemeClr val="bg1"/>
                        </a:solidFill>
                        <a:effectLst/>
                        <a:latin typeface="Times New Roman" panose="02020603050405020304" pitchFamily="18" charset="0"/>
                        <a:ea typeface="Times New Roman" panose="02020603050405020304" pitchFamily="18" charset="0"/>
                      </a:endParaRPr>
                    </a:p>
                  </a:txBody>
                  <a:tcPr marL="32112" marR="4215" marT="9175" marB="68812" anchor="ctr"/>
                </a:tc>
                <a:extLst>
                  <a:ext uri="{0D108BD9-81ED-4DB2-BD59-A6C34878D82A}">
                    <a16:rowId xmlns:a16="http://schemas.microsoft.com/office/drawing/2014/main" val="2709857480"/>
                  </a:ext>
                </a:extLst>
              </a:tr>
            </a:tbl>
          </a:graphicData>
        </a:graphic>
      </p:graphicFrame>
      <p:sp>
        <p:nvSpPr>
          <p:cNvPr id="2" name="Title 1">
            <a:extLst>
              <a:ext uri="{FF2B5EF4-FFF2-40B4-BE49-F238E27FC236}">
                <a16:creationId xmlns:a16="http://schemas.microsoft.com/office/drawing/2014/main" id="{1E9D36F9-083C-F11B-CC7A-4DB9839658D1}"/>
              </a:ext>
            </a:extLst>
          </p:cNvPr>
          <p:cNvSpPr>
            <a:spLocks noGrp="1"/>
          </p:cNvSpPr>
          <p:nvPr>
            <p:ph type="title"/>
          </p:nvPr>
        </p:nvSpPr>
        <p:spPr>
          <a:xfrm>
            <a:off x="769622" y="1199391"/>
            <a:ext cx="5471158" cy="674535"/>
          </a:xfrm>
        </p:spPr>
        <p:txBody>
          <a:bodyPr anchor="b">
            <a:normAutofit/>
          </a:bodyPr>
          <a:lstStyle/>
          <a:p>
            <a:r>
              <a:rPr lang="en-US" sz="4000" b="1" dirty="0">
                <a:solidFill>
                  <a:schemeClr val="accent2">
                    <a:lumMod val="75000"/>
                  </a:schemeClr>
                </a:solidFill>
                <a:latin typeface="Calibri" panose="020F0502020204030204" pitchFamily="34" charset="0"/>
                <a:cs typeface="Calibri" panose="020F0502020204030204" pitchFamily="34" charset="0"/>
              </a:rPr>
              <a:t>Trace 2: Spatial Locality</a:t>
            </a:r>
            <a:endParaRPr lang="en-TR" sz="4000" b="1" dirty="0">
              <a:solidFill>
                <a:schemeClr val="accent2">
                  <a:lumMod val="75000"/>
                </a:schemeClr>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25E5ACDC-BE41-6E4F-A7EA-291EB0A83E3F}"/>
              </a:ext>
            </a:extLst>
          </p:cNvPr>
          <p:cNvSpPr>
            <a:spLocks noGrp="1" noChangeArrowheads="1"/>
          </p:cNvSpPr>
          <p:nvPr>
            <p:ph idx="1"/>
          </p:nvPr>
        </p:nvSpPr>
        <p:spPr bwMode="auto">
          <a:xfrm>
            <a:off x="815079" y="2029400"/>
            <a:ext cx="5181598" cy="34098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spcAft>
                <a:spcPts val="600"/>
              </a:spcAft>
              <a:buNone/>
            </a:pPr>
            <a:r>
              <a:rPr lang="en-TR" altLang="en-TR" sz="1600" dirty="0">
                <a:latin typeface="Calibri" panose="020F0502020204030204" pitchFamily="34" charset="0"/>
                <a:cs typeface="Calibri" panose="020F0502020204030204" pitchFamily="34" charset="0"/>
              </a:rPr>
              <a:t>This was a strictly sequential pattern, counting up by 4 bytes at a time: 128, 132, 136, and so on. Unlike the first trace, this one never looked back, meaning it had zero Temporal Locality.</a:t>
            </a:r>
          </a:p>
          <a:p>
            <a:pPr marL="0" lvl="0" indent="0">
              <a:spcAft>
                <a:spcPts val="600"/>
              </a:spcAft>
              <a:buNone/>
            </a:pPr>
            <a:r>
              <a:rPr lang="en-TR" altLang="en-TR" sz="1600" dirty="0">
                <a:latin typeface="Calibri" panose="020F0502020204030204" pitchFamily="34" charset="0"/>
                <a:cs typeface="Calibri" panose="020F0502020204030204" pitchFamily="34" charset="0"/>
              </a:rPr>
              <a:t>The results here were fascinating. When I used small Block Sizes of 2 or 4 Bytes, I got a 0% hit rate because the cache couldn't capture the next item in the sequence. However, when I increased the Block Size to 8 Bytes, the hit rate instantly jumped to 50%. This proved that "Spatial Locality" was the key factor. By loading a larger block, we effectively pre-fetched the neighbor data. Increasing associativity or cache size had no effect, so the optimal design here relies entirely on using an 8-Byte Block Size.</a:t>
            </a:r>
          </a:p>
        </p:txBody>
      </p:sp>
      <p:graphicFrame>
        <p:nvGraphicFramePr>
          <p:cNvPr id="3" name="Table 2">
            <a:extLst>
              <a:ext uri="{FF2B5EF4-FFF2-40B4-BE49-F238E27FC236}">
                <a16:creationId xmlns:a16="http://schemas.microsoft.com/office/drawing/2014/main" id="{EF211D9F-BD5A-1662-7EFB-BE65BC7CCDB7}"/>
              </a:ext>
            </a:extLst>
          </p:cNvPr>
          <p:cNvGraphicFramePr>
            <a:graphicFrameLocks noGrp="1"/>
          </p:cNvGraphicFramePr>
          <p:nvPr>
            <p:extLst>
              <p:ext uri="{D42A27DB-BD31-4B8C-83A1-F6EECF244321}">
                <p14:modId xmlns:p14="http://schemas.microsoft.com/office/powerpoint/2010/main" val="1244273428"/>
              </p:ext>
            </p:extLst>
          </p:nvPr>
        </p:nvGraphicFramePr>
        <p:xfrm>
          <a:off x="6508361" y="2329143"/>
          <a:ext cx="5521713" cy="2071408"/>
        </p:xfrm>
        <a:graphic>
          <a:graphicData uri="http://schemas.openxmlformats.org/drawingml/2006/table">
            <a:tbl>
              <a:tblPr firstRow="1" firstCol="1" bandRow="1">
                <a:tableStyleId>{6E25E649-3F16-4E02-A733-19D2CDBF48F0}</a:tableStyleId>
              </a:tblPr>
              <a:tblGrid>
                <a:gridCol w="554392">
                  <a:extLst>
                    <a:ext uri="{9D8B030D-6E8A-4147-A177-3AD203B41FA5}">
                      <a16:colId xmlns:a16="http://schemas.microsoft.com/office/drawing/2014/main" val="2344402834"/>
                    </a:ext>
                  </a:extLst>
                </a:gridCol>
                <a:gridCol w="591796">
                  <a:extLst>
                    <a:ext uri="{9D8B030D-6E8A-4147-A177-3AD203B41FA5}">
                      <a16:colId xmlns:a16="http://schemas.microsoft.com/office/drawing/2014/main" val="2503058799"/>
                    </a:ext>
                  </a:extLst>
                </a:gridCol>
                <a:gridCol w="1001526">
                  <a:extLst>
                    <a:ext uri="{9D8B030D-6E8A-4147-A177-3AD203B41FA5}">
                      <a16:colId xmlns:a16="http://schemas.microsoft.com/office/drawing/2014/main" val="3520634499"/>
                    </a:ext>
                  </a:extLst>
                </a:gridCol>
                <a:gridCol w="522407">
                  <a:extLst>
                    <a:ext uri="{9D8B030D-6E8A-4147-A177-3AD203B41FA5}">
                      <a16:colId xmlns:a16="http://schemas.microsoft.com/office/drawing/2014/main" val="658913126"/>
                    </a:ext>
                  </a:extLst>
                </a:gridCol>
                <a:gridCol w="552144">
                  <a:extLst>
                    <a:ext uri="{9D8B030D-6E8A-4147-A177-3AD203B41FA5}">
                      <a16:colId xmlns:a16="http://schemas.microsoft.com/office/drawing/2014/main" val="534411231"/>
                    </a:ext>
                  </a:extLst>
                </a:gridCol>
                <a:gridCol w="808225">
                  <a:extLst>
                    <a:ext uri="{9D8B030D-6E8A-4147-A177-3AD203B41FA5}">
                      <a16:colId xmlns:a16="http://schemas.microsoft.com/office/drawing/2014/main" val="2729916616"/>
                    </a:ext>
                  </a:extLst>
                </a:gridCol>
                <a:gridCol w="403453">
                  <a:extLst>
                    <a:ext uri="{9D8B030D-6E8A-4147-A177-3AD203B41FA5}">
                      <a16:colId xmlns:a16="http://schemas.microsoft.com/office/drawing/2014/main" val="419416895"/>
                    </a:ext>
                  </a:extLst>
                </a:gridCol>
                <a:gridCol w="623187">
                  <a:extLst>
                    <a:ext uri="{9D8B030D-6E8A-4147-A177-3AD203B41FA5}">
                      <a16:colId xmlns:a16="http://schemas.microsoft.com/office/drawing/2014/main" val="3020737818"/>
                    </a:ext>
                  </a:extLst>
                </a:gridCol>
                <a:gridCol w="464583">
                  <a:extLst>
                    <a:ext uri="{9D8B030D-6E8A-4147-A177-3AD203B41FA5}">
                      <a16:colId xmlns:a16="http://schemas.microsoft.com/office/drawing/2014/main" val="3085407875"/>
                    </a:ext>
                  </a:extLst>
                </a:gridCol>
              </a:tblGrid>
              <a:tr h="517852">
                <a:tc>
                  <a:txBody>
                    <a:bodyPr/>
                    <a:lstStyle/>
                    <a:p>
                      <a:pPr>
                        <a:lnSpc>
                          <a:spcPct val="115000"/>
                        </a:lnSpc>
                        <a:buNone/>
                      </a:pPr>
                      <a:r>
                        <a:rPr lang="en-TR" sz="1300" kern="100">
                          <a:effectLst/>
                        </a:rPr>
                        <a:t>Test ID</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Cache Size</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Associativity</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Block Size</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Policy</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Total Accesses</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Hits</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Misses</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Hit Rate</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extLst>
                  <a:ext uri="{0D108BD9-81ED-4DB2-BD59-A6C34878D82A}">
                    <a16:rowId xmlns:a16="http://schemas.microsoft.com/office/drawing/2014/main" val="2857632484"/>
                  </a:ext>
                </a:extLst>
              </a:tr>
              <a:tr h="517852">
                <a:tc>
                  <a:txBody>
                    <a:bodyPr/>
                    <a:lstStyle/>
                    <a:p>
                      <a:pPr>
                        <a:lnSpc>
                          <a:spcPct val="115000"/>
                        </a:lnSpc>
                        <a:buNone/>
                      </a:pPr>
                      <a:r>
                        <a:rPr lang="en-TR" sz="1300" kern="100">
                          <a:effectLst/>
                        </a:rPr>
                        <a:t>Test 1</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128 B</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Direct Mapped</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2 B</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dirty="0">
                          <a:effectLst/>
                        </a:rPr>
                        <a:t>LRU</a:t>
                      </a:r>
                      <a:endParaRPr lang="en-TR" sz="1300" kern="100" dirty="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16</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0</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16</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0%</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extLst>
                  <a:ext uri="{0D108BD9-81ED-4DB2-BD59-A6C34878D82A}">
                    <a16:rowId xmlns:a16="http://schemas.microsoft.com/office/drawing/2014/main" val="2629607243"/>
                  </a:ext>
                </a:extLst>
              </a:tr>
              <a:tr h="517852">
                <a:tc>
                  <a:txBody>
                    <a:bodyPr/>
                    <a:lstStyle/>
                    <a:p>
                      <a:pPr>
                        <a:lnSpc>
                          <a:spcPct val="115000"/>
                        </a:lnSpc>
                        <a:buNone/>
                      </a:pPr>
                      <a:r>
                        <a:rPr lang="en-TR" sz="1300" kern="100">
                          <a:effectLst/>
                        </a:rPr>
                        <a:t>Test 2</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128 B</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dirty="0">
                          <a:effectLst/>
                        </a:rPr>
                        <a:t>Direct Mapped</a:t>
                      </a:r>
                      <a:endParaRPr lang="en-TR" sz="1300" kern="100" dirty="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dirty="0">
                          <a:effectLst/>
                        </a:rPr>
                        <a:t>4 B</a:t>
                      </a:r>
                      <a:endParaRPr lang="en-TR" sz="1300" kern="100" dirty="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LRU</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16</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0</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16</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0%</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extLst>
                  <a:ext uri="{0D108BD9-81ED-4DB2-BD59-A6C34878D82A}">
                    <a16:rowId xmlns:a16="http://schemas.microsoft.com/office/drawing/2014/main" val="4033046737"/>
                  </a:ext>
                </a:extLst>
              </a:tr>
              <a:tr h="517852">
                <a:tc>
                  <a:txBody>
                    <a:bodyPr/>
                    <a:lstStyle/>
                    <a:p>
                      <a:pPr>
                        <a:lnSpc>
                          <a:spcPct val="115000"/>
                        </a:lnSpc>
                        <a:buNone/>
                      </a:pPr>
                      <a:r>
                        <a:rPr lang="en-TR" sz="1300" kern="100">
                          <a:effectLst/>
                        </a:rPr>
                        <a:t>Test 3</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128 B</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dirty="0">
                          <a:effectLst/>
                        </a:rPr>
                        <a:t>Direct Mapped</a:t>
                      </a:r>
                      <a:endParaRPr lang="en-TR" sz="1300" kern="100" dirty="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8 B</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LRU</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16</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8</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a:effectLst/>
                        </a:rPr>
                        <a:t>8</a:t>
                      </a:r>
                      <a:endParaRPr lang="en-TR" sz="1300" kern="100">
                        <a:effectLst/>
                        <a:latin typeface="Times New Roman" panose="02020603050405020304" pitchFamily="18" charset="0"/>
                        <a:ea typeface="Times New Roman" panose="02020603050405020304" pitchFamily="18" charset="0"/>
                      </a:endParaRPr>
                    </a:p>
                  </a:txBody>
                  <a:tcPr marL="10173" marR="10173" marT="10173" marB="10173" anchor="ctr"/>
                </a:tc>
                <a:tc>
                  <a:txBody>
                    <a:bodyPr/>
                    <a:lstStyle/>
                    <a:p>
                      <a:pPr>
                        <a:lnSpc>
                          <a:spcPct val="115000"/>
                        </a:lnSpc>
                        <a:buNone/>
                      </a:pPr>
                      <a:r>
                        <a:rPr lang="en-TR" sz="1300" kern="100" dirty="0">
                          <a:effectLst/>
                        </a:rPr>
                        <a:t>50%</a:t>
                      </a:r>
                      <a:endParaRPr lang="en-TR" sz="1300" kern="100" dirty="0">
                        <a:effectLst/>
                        <a:latin typeface="Times New Roman" panose="02020603050405020304" pitchFamily="18" charset="0"/>
                        <a:ea typeface="Times New Roman" panose="02020603050405020304" pitchFamily="18" charset="0"/>
                      </a:endParaRPr>
                    </a:p>
                  </a:txBody>
                  <a:tcPr marL="10173" marR="10173" marT="10173" marB="10173" anchor="ctr"/>
                </a:tc>
                <a:extLst>
                  <a:ext uri="{0D108BD9-81ED-4DB2-BD59-A6C34878D82A}">
                    <a16:rowId xmlns:a16="http://schemas.microsoft.com/office/drawing/2014/main" val="1015820773"/>
                  </a:ext>
                </a:extLst>
              </a:tr>
            </a:tbl>
          </a:graphicData>
        </a:graphic>
      </p:graphicFrame>
    </p:spTree>
    <p:extLst>
      <p:ext uri="{BB962C8B-B14F-4D97-AF65-F5344CB8AC3E}">
        <p14:creationId xmlns:p14="http://schemas.microsoft.com/office/powerpoint/2010/main" val="2693021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CAA0F-2779-25A2-B091-1789498BCABA}"/>
            </a:ext>
          </a:extLst>
        </p:cNvPr>
        <p:cNvGrpSpPr/>
        <p:nvPr/>
      </p:nvGrpSpPr>
      <p:grpSpPr>
        <a:xfrm>
          <a:off x="0" y="0"/>
          <a:ext cx="0" cy="0"/>
          <a:chOff x="0" y="0"/>
          <a:chExt cx="0" cy="0"/>
        </a:xfrm>
      </p:grpSpPr>
      <p:pic>
        <p:nvPicPr>
          <p:cNvPr id="1028" name="Picture 4" descr="2105-10 Forest Brown - Paint Color | Brooklin Paint">
            <a:extLst>
              <a:ext uri="{FF2B5EF4-FFF2-40B4-BE49-F238E27FC236}">
                <a16:creationId xmlns:a16="http://schemas.microsoft.com/office/drawing/2014/main" id="{B675F68F-1AB4-8C45-29D2-E840A3297944}"/>
              </a:ext>
            </a:extLst>
          </p:cNvPr>
          <p:cNvPicPr>
            <a:picLocks noChangeAspect="1" noChangeArrowheads="1"/>
          </p:cNvPicPr>
          <p:nvPr/>
        </p:nvPicPr>
        <p:blipFill>
          <a:blip r:embed="rId2">
            <a:alphaModFix amt="81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C44925D6-DE1F-A7A7-F667-6C4BD9C578B3}"/>
              </a:ext>
            </a:extLst>
          </p:cNvPr>
          <p:cNvSpPr/>
          <p:nvPr/>
        </p:nvSpPr>
        <p:spPr>
          <a:xfrm>
            <a:off x="559237" y="654908"/>
            <a:ext cx="5693282" cy="5173398"/>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2" name="Title 1">
            <a:extLst>
              <a:ext uri="{FF2B5EF4-FFF2-40B4-BE49-F238E27FC236}">
                <a16:creationId xmlns:a16="http://schemas.microsoft.com/office/drawing/2014/main" id="{F9590B29-F7D1-EB9B-ED67-2EBE03B1E7DB}"/>
              </a:ext>
            </a:extLst>
          </p:cNvPr>
          <p:cNvSpPr>
            <a:spLocks noGrp="1"/>
          </p:cNvSpPr>
          <p:nvPr>
            <p:ph type="title"/>
          </p:nvPr>
        </p:nvSpPr>
        <p:spPr>
          <a:xfrm>
            <a:off x="769622" y="1199391"/>
            <a:ext cx="5471158" cy="674535"/>
          </a:xfrm>
        </p:spPr>
        <p:txBody>
          <a:bodyPr anchor="b">
            <a:normAutofit/>
          </a:bodyPr>
          <a:lstStyle/>
          <a:p>
            <a:r>
              <a:rPr lang="en-US" sz="4000" b="1" dirty="0">
                <a:solidFill>
                  <a:schemeClr val="accent2">
                    <a:lumMod val="75000"/>
                  </a:schemeClr>
                </a:solidFill>
                <a:latin typeface="Calibri" panose="020F0502020204030204" pitchFamily="34" charset="0"/>
                <a:cs typeface="Calibri" panose="020F0502020204030204" pitchFamily="34" charset="0"/>
              </a:rPr>
              <a:t>Trace 3: Random Access</a:t>
            </a:r>
            <a:endParaRPr lang="en-TR" sz="4000" b="1" dirty="0">
              <a:solidFill>
                <a:schemeClr val="accent2">
                  <a:lumMod val="75000"/>
                </a:schemeClr>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DCA3F2CE-4EF8-E434-E550-2CDE27AF921D}"/>
              </a:ext>
            </a:extLst>
          </p:cNvPr>
          <p:cNvSpPr>
            <a:spLocks noGrp="1" noChangeArrowheads="1"/>
          </p:cNvSpPr>
          <p:nvPr>
            <p:ph idx="1"/>
          </p:nvPr>
        </p:nvSpPr>
        <p:spPr bwMode="auto">
          <a:xfrm>
            <a:off x="815079" y="2146167"/>
            <a:ext cx="5181598" cy="34098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spcAft>
                <a:spcPts val="600"/>
              </a:spcAft>
              <a:buNone/>
            </a:pPr>
            <a:r>
              <a:rPr lang="en-TR" altLang="en-TR" sz="1600" dirty="0">
                <a:solidFill>
                  <a:schemeClr val="tx1">
                    <a:alpha val="80000"/>
                  </a:schemeClr>
                </a:solidFill>
                <a:latin typeface="Calibri" panose="020F0502020204030204" pitchFamily="34" charset="0"/>
                <a:cs typeface="Calibri" panose="020F0502020204030204" pitchFamily="34" charset="0"/>
              </a:rPr>
              <a:t>The data access was completely random and sparse, jumping between addresses like 20, 480, and 312.</a:t>
            </a:r>
          </a:p>
          <a:p>
            <a:pPr marL="0" lvl="0" indent="0">
              <a:spcAft>
                <a:spcPts val="600"/>
              </a:spcAft>
              <a:buNone/>
            </a:pPr>
            <a:r>
              <a:rPr lang="en-TR" altLang="en-TR" sz="1600" dirty="0">
                <a:solidFill>
                  <a:schemeClr val="tx1">
                    <a:alpha val="80000"/>
                  </a:schemeClr>
                </a:solidFill>
                <a:latin typeface="Calibri" panose="020F0502020204030204" pitchFamily="34" charset="0"/>
                <a:cs typeface="Calibri" panose="020F0502020204030204" pitchFamily="34" charset="0"/>
              </a:rPr>
              <a:t>My simulations showed a 0% hit rate across every single configuration I tested. Because the data never repeated and had no neighbors, the cache was essentially useless. In this scenario, my engineering decision shifted to "Cost Minimization." Since I cannot improve performance, I must minimize waste. Therefore, I recommended the cheapest possible hardware—a 64-Byte Direct-Mapped cache—simply to act as a placeholder without wasting silicon area or power on a high-end system that provides no return on investment.</a:t>
            </a:r>
          </a:p>
        </p:txBody>
      </p:sp>
      <p:graphicFrame>
        <p:nvGraphicFramePr>
          <p:cNvPr id="4" name="Table 3">
            <a:extLst>
              <a:ext uri="{FF2B5EF4-FFF2-40B4-BE49-F238E27FC236}">
                <a16:creationId xmlns:a16="http://schemas.microsoft.com/office/drawing/2014/main" id="{76C602C3-3E76-F3FC-D8F0-61E3BFAD240D}"/>
              </a:ext>
            </a:extLst>
          </p:cNvPr>
          <p:cNvGraphicFramePr>
            <a:graphicFrameLocks noGrp="1"/>
          </p:cNvGraphicFramePr>
          <p:nvPr>
            <p:extLst>
              <p:ext uri="{D42A27DB-BD31-4B8C-83A1-F6EECF244321}">
                <p14:modId xmlns:p14="http://schemas.microsoft.com/office/powerpoint/2010/main" val="2053821463"/>
              </p:ext>
            </p:extLst>
          </p:nvPr>
        </p:nvGraphicFramePr>
        <p:xfrm>
          <a:off x="6541932" y="2301106"/>
          <a:ext cx="5459568" cy="2099444"/>
        </p:xfrm>
        <a:graphic>
          <a:graphicData uri="http://schemas.openxmlformats.org/drawingml/2006/table">
            <a:tbl>
              <a:tblPr firstRow="1" firstCol="1" bandRow="1">
                <a:tableStyleId>{5C22544A-7EE6-4342-B048-85BDC9FD1C3A}</a:tableStyleId>
              </a:tblPr>
              <a:tblGrid>
                <a:gridCol w="503032">
                  <a:extLst>
                    <a:ext uri="{9D8B030D-6E8A-4147-A177-3AD203B41FA5}">
                      <a16:colId xmlns:a16="http://schemas.microsoft.com/office/drawing/2014/main" val="1330064936"/>
                    </a:ext>
                  </a:extLst>
                </a:gridCol>
                <a:gridCol w="589665">
                  <a:extLst>
                    <a:ext uri="{9D8B030D-6E8A-4147-A177-3AD203B41FA5}">
                      <a16:colId xmlns:a16="http://schemas.microsoft.com/office/drawing/2014/main" val="2306236164"/>
                    </a:ext>
                  </a:extLst>
                </a:gridCol>
                <a:gridCol w="1007561">
                  <a:extLst>
                    <a:ext uri="{9D8B030D-6E8A-4147-A177-3AD203B41FA5}">
                      <a16:colId xmlns:a16="http://schemas.microsoft.com/office/drawing/2014/main" val="1244775247"/>
                    </a:ext>
                  </a:extLst>
                </a:gridCol>
                <a:gridCol w="519056">
                  <a:extLst>
                    <a:ext uri="{9D8B030D-6E8A-4147-A177-3AD203B41FA5}">
                      <a16:colId xmlns:a16="http://schemas.microsoft.com/office/drawing/2014/main" val="2811157010"/>
                    </a:ext>
                  </a:extLst>
                </a:gridCol>
                <a:gridCol w="550758">
                  <a:extLst>
                    <a:ext uri="{9D8B030D-6E8A-4147-A177-3AD203B41FA5}">
                      <a16:colId xmlns:a16="http://schemas.microsoft.com/office/drawing/2014/main" val="2972851771"/>
                    </a:ext>
                  </a:extLst>
                </a:gridCol>
                <a:gridCol w="810143">
                  <a:extLst>
                    <a:ext uri="{9D8B030D-6E8A-4147-A177-3AD203B41FA5}">
                      <a16:colId xmlns:a16="http://schemas.microsoft.com/office/drawing/2014/main" val="496817104"/>
                    </a:ext>
                  </a:extLst>
                </a:gridCol>
                <a:gridCol w="398011">
                  <a:extLst>
                    <a:ext uri="{9D8B030D-6E8A-4147-A177-3AD203B41FA5}">
                      <a16:colId xmlns:a16="http://schemas.microsoft.com/office/drawing/2014/main" val="2569525571"/>
                    </a:ext>
                  </a:extLst>
                </a:gridCol>
                <a:gridCol w="621369">
                  <a:extLst>
                    <a:ext uri="{9D8B030D-6E8A-4147-A177-3AD203B41FA5}">
                      <a16:colId xmlns:a16="http://schemas.microsoft.com/office/drawing/2014/main" val="2769073368"/>
                    </a:ext>
                  </a:extLst>
                </a:gridCol>
                <a:gridCol w="459973">
                  <a:extLst>
                    <a:ext uri="{9D8B030D-6E8A-4147-A177-3AD203B41FA5}">
                      <a16:colId xmlns:a16="http://schemas.microsoft.com/office/drawing/2014/main" val="235583832"/>
                    </a:ext>
                  </a:extLst>
                </a:gridCol>
              </a:tblGrid>
              <a:tr h="797951">
                <a:tc>
                  <a:txBody>
                    <a:bodyPr/>
                    <a:lstStyle/>
                    <a:p>
                      <a:pPr>
                        <a:lnSpc>
                          <a:spcPct val="115000"/>
                        </a:lnSpc>
                        <a:buNone/>
                      </a:pPr>
                      <a:r>
                        <a:rPr lang="en-TR" sz="1000" b="0" kern="100" cap="none" spc="0">
                          <a:solidFill>
                            <a:schemeClr val="bg1"/>
                          </a:solidFill>
                          <a:effectLst/>
                        </a:rPr>
                        <a:t>Test ID</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dirty="0">
                          <a:solidFill>
                            <a:schemeClr val="bg1"/>
                          </a:solidFill>
                          <a:effectLst/>
                        </a:rPr>
                        <a:t>Cache Size</a:t>
                      </a:r>
                      <a:endParaRPr lang="en-TR" sz="1000" b="0" kern="100" cap="none" spc="0" dirty="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a:solidFill>
                            <a:schemeClr val="bg1"/>
                          </a:solidFill>
                          <a:effectLst/>
                        </a:rPr>
                        <a:t>Associativity</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a:solidFill>
                            <a:schemeClr val="bg1"/>
                          </a:solidFill>
                          <a:effectLst/>
                        </a:rPr>
                        <a:t>Block Size</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a:solidFill>
                            <a:schemeClr val="bg1"/>
                          </a:solidFill>
                          <a:effectLst/>
                        </a:rPr>
                        <a:t>Policy</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a:solidFill>
                            <a:schemeClr val="bg1"/>
                          </a:solidFill>
                          <a:effectLst/>
                        </a:rPr>
                        <a:t>Total Accesses</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a:solidFill>
                            <a:schemeClr val="bg1"/>
                          </a:solidFill>
                          <a:effectLst/>
                        </a:rPr>
                        <a:t>Hits</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a:solidFill>
                            <a:schemeClr val="bg1"/>
                          </a:solidFill>
                          <a:effectLst/>
                        </a:rPr>
                        <a:t>Misses</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a:solidFill>
                            <a:schemeClr val="bg1"/>
                          </a:solidFill>
                          <a:effectLst/>
                        </a:rPr>
                        <a:t>Hit Rate</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extLst>
                  <a:ext uri="{0D108BD9-81ED-4DB2-BD59-A6C34878D82A}">
                    <a16:rowId xmlns:a16="http://schemas.microsoft.com/office/drawing/2014/main" val="2525531743"/>
                  </a:ext>
                </a:extLst>
              </a:tr>
              <a:tr h="433831">
                <a:tc>
                  <a:txBody>
                    <a:bodyPr/>
                    <a:lstStyle/>
                    <a:p>
                      <a:pPr>
                        <a:lnSpc>
                          <a:spcPct val="115000"/>
                        </a:lnSpc>
                        <a:buNone/>
                      </a:pPr>
                      <a:r>
                        <a:rPr lang="en-TR" sz="900" b="1" kern="100" cap="none" spc="0" dirty="0">
                          <a:solidFill>
                            <a:schemeClr val="bg1"/>
                          </a:solidFill>
                          <a:effectLst/>
                        </a:rPr>
                        <a:t>Test 1</a:t>
                      </a:r>
                      <a:endParaRPr lang="en-TR" sz="900" b="1" kern="100" cap="none" spc="0" dirty="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128 B</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Direct Mapped</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2 B</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LRU</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0</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0%</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extLst>
                  <a:ext uri="{0D108BD9-81ED-4DB2-BD59-A6C34878D82A}">
                    <a16:rowId xmlns:a16="http://schemas.microsoft.com/office/drawing/2014/main" val="2159041689"/>
                  </a:ext>
                </a:extLst>
              </a:tr>
              <a:tr h="433831">
                <a:tc>
                  <a:txBody>
                    <a:bodyPr/>
                    <a:lstStyle/>
                    <a:p>
                      <a:pPr>
                        <a:lnSpc>
                          <a:spcPct val="115000"/>
                        </a:lnSpc>
                        <a:buNone/>
                      </a:pPr>
                      <a:r>
                        <a:rPr lang="en-TR" sz="900" b="1" kern="100" cap="none" spc="0" dirty="0">
                          <a:solidFill>
                            <a:schemeClr val="bg1"/>
                          </a:solidFill>
                          <a:effectLst/>
                        </a:rPr>
                        <a:t>Test 2</a:t>
                      </a:r>
                      <a:endParaRPr lang="en-TR" sz="900" b="1" kern="100" cap="none" spc="0" dirty="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128 B</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Direct Mapped</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4 B</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LRU</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0</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0%</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extLst>
                  <a:ext uri="{0D108BD9-81ED-4DB2-BD59-A6C34878D82A}">
                    <a16:rowId xmlns:a16="http://schemas.microsoft.com/office/drawing/2014/main" val="2075291445"/>
                  </a:ext>
                </a:extLst>
              </a:tr>
              <a:tr h="433831">
                <a:tc>
                  <a:txBody>
                    <a:bodyPr/>
                    <a:lstStyle/>
                    <a:p>
                      <a:pPr>
                        <a:lnSpc>
                          <a:spcPct val="115000"/>
                        </a:lnSpc>
                        <a:buNone/>
                      </a:pPr>
                      <a:r>
                        <a:rPr lang="en-TR" sz="900" b="1" kern="100" cap="none" spc="0" dirty="0">
                          <a:solidFill>
                            <a:schemeClr val="bg1"/>
                          </a:solidFill>
                          <a:effectLst/>
                        </a:rPr>
                        <a:t>Test 3</a:t>
                      </a:r>
                      <a:endParaRPr lang="en-TR" sz="900" b="1" kern="100" cap="none" spc="0" dirty="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128 B</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Direct Mapped</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8 B</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LRU</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0</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dirty="0">
                          <a:solidFill>
                            <a:schemeClr val="tx1"/>
                          </a:solidFill>
                          <a:effectLst/>
                        </a:rPr>
                        <a:t>0%</a:t>
                      </a:r>
                      <a:endParaRPr lang="en-TR" sz="900" kern="100" cap="none" spc="0" dirty="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extLst>
                  <a:ext uri="{0D108BD9-81ED-4DB2-BD59-A6C34878D82A}">
                    <a16:rowId xmlns:a16="http://schemas.microsoft.com/office/drawing/2014/main" val="3274948357"/>
                  </a:ext>
                </a:extLst>
              </a:tr>
            </a:tbl>
          </a:graphicData>
        </a:graphic>
      </p:graphicFrame>
    </p:spTree>
    <p:extLst>
      <p:ext uri="{BB962C8B-B14F-4D97-AF65-F5344CB8AC3E}">
        <p14:creationId xmlns:p14="http://schemas.microsoft.com/office/powerpoint/2010/main" val="3780565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3284C-44D2-6924-6F63-8AD4EE332891}"/>
            </a:ext>
          </a:extLst>
        </p:cNvPr>
        <p:cNvGrpSpPr/>
        <p:nvPr/>
      </p:nvGrpSpPr>
      <p:grpSpPr>
        <a:xfrm>
          <a:off x="0" y="0"/>
          <a:ext cx="0" cy="0"/>
          <a:chOff x="0" y="0"/>
          <a:chExt cx="0" cy="0"/>
        </a:xfrm>
      </p:grpSpPr>
      <p:pic>
        <p:nvPicPr>
          <p:cNvPr id="1028" name="Picture 4" descr="2105-10 Forest Brown - Paint Color | Brooklin Paint">
            <a:extLst>
              <a:ext uri="{FF2B5EF4-FFF2-40B4-BE49-F238E27FC236}">
                <a16:creationId xmlns:a16="http://schemas.microsoft.com/office/drawing/2014/main" id="{611119D8-43A6-D084-31C2-A33640390F27}"/>
              </a:ext>
            </a:extLst>
          </p:cNvPr>
          <p:cNvPicPr>
            <a:picLocks noChangeAspect="1" noChangeArrowheads="1"/>
          </p:cNvPicPr>
          <p:nvPr/>
        </p:nvPicPr>
        <p:blipFill>
          <a:blip r:embed="rId2">
            <a:alphaModFix amt="81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F99B5983-2013-5DF1-6C1D-2ED37A9AE4E1}"/>
              </a:ext>
            </a:extLst>
          </p:cNvPr>
          <p:cNvSpPr/>
          <p:nvPr/>
        </p:nvSpPr>
        <p:spPr>
          <a:xfrm>
            <a:off x="559237" y="654908"/>
            <a:ext cx="5693282" cy="5173398"/>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2" name="Title 1">
            <a:extLst>
              <a:ext uri="{FF2B5EF4-FFF2-40B4-BE49-F238E27FC236}">
                <a16:creationId xmlns:a16="http://schemas.microsoft.com/office/drawing/2014/main" id="{894F58B6-6A1E-656A-221C-74667B92D7AE}"/>
              </a:ext>
            </a:extLst>
          </p:cNvPr>
          <p:cNvSpPr>
            <a:spLocks noGrp="1"/>
          </p:cNvSpPr>
          <p:nvPr>
            <p:ph type="title"/>
          </p:nvPr>
        </p:nvSpPr>
        <p:spPr>
          <a:xfrm>
            <a:off x="769622" y="1199391"/>
            <a:ext cx="5471158" cy="674535"/>
          </a:xfrm>
        </p:spPr>
        <p:txBody>
          <a:bodyPr anchor="b">
            <a:normAutofit/>
          </a:bodyPr>
          <a:lstStyle/>
          <a:p>
            <a:r>
              <a:rPr lang="en-US" sz="4000" b="1" dirty="0">
                <a:solidFill>
                  <a:schemeClr val="accent2">
                    <a:lumMod val="75000"/>
                  </a:schemeClr>
                </a:solidFill>
                <a:latin typeface="Calibri" panose="020F0502020204030204" pitchFamily="34" charset="0"/>
                <a:cs typeface="Calibri" panose="020F0502020204030204" pitchFamily="34" charset="0"/>
              </a:rPr>
              <a:t>Trace 4: </a:t>
            </a:r>
            <a:r>
              <a:rPr lang="en-US" sz="4000" b="1" dirty="0" err="1">
                <a:solidFill>
                  <a:schemeClr val="accent2">
                    <a:lumMod val="75000"/>
                  </a:schemeClr>
                </a:solidFill>
                <a:latin typeface="Calibri" panose="020F0502020204030204" pitchFamily="34" charset="0"/>
                <a:cs typeface="Calibri" panose="020F0502020204030204" pitchFamily="34" charset="0"/>
              </a:rPr>
              <a:t>Strided</a:t>
            </a:r>
            <a:r>
              <a:rPr lang="en-US" sz="4000" b="1" dirty="0">
                <a:solidFill>
                  <a:schemeClr val="accent2">
                    <a:lumMod val="75000"/>
                  </a:schemeClr>
                </a:solidFill>
                <a:latin typeface="Calibri" panose="020F0502020204030204" pitchFamily="34" charset="0"/>
                <a:cs typeface="Calibri" panose="020F0502020204030204" pitchFamily="34" charset="0"/>
              </a:rPr>
              <a:t> Access</a:t>
            </a:r>
            <a:endParaRPr lang="en-TR" sz="4000" b="1" dirty="0">
              <a:solidFill>
                <a:schemeClr val="accent2">
                  <a:lumMod val="75000"/>
                </a:schemeClr>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48F968E8-4B81-A6A1-9C42-AD76C71A19BA}"/>
              </a:ext>
            </a:extLst>
          </p:cNvPr>
          <p:cNvSpPr>
            <a:spLocks noGrp="1" noChangeArrowheads="1"/>
          </p:cNvSpPr>
          <p:nvPr>
            <p:ph idx="1"/>
          </p:nvPr>
        </p:nvSpPr>
        <p:spPr bwMode="auto">
          <a:xfrm>
            <a:off x="815079" y="2146167"/>
            <a:ext cx="5181598" cy="34098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dirty="0">
                <a:latin typeface="Calibri" panose="020F0502020204030204" pitchFamily="34" charset="0"/>
                <a:cs typeface="Calibri" panose="020F0502020204030204" pitchFamily="34" charset="0"/>
              </a:rPr>
              <a:t>The program would read a few sequential numbers, then jump 256 bytes forward, and repeat.</a:t>
            </a:r>
          </a:p>
          <a:p>
            <a:r>
              <a:rPr lang="en-US" sz="1600" dirty="0">
                <a:latin typeface="Calibri" panose="020F0502020204030204" pitchFamily="34" charset="0"/>
                <a:cs typeface="Calibri" panose="020F0502020204030204" pitchFamily="34" charset="0"/>
              </a:rPr>
              <a:t>Technically, the addresses 0 and 256 map to the same location in a Direct-Mapped cache, which usually causes a conflict. However, my simulation proved that because the program moves forward and never returns to the old address, this conflict was harmless. Just like in Trace 2, the only thing that mattered was the Block Size. Using an 8-Byte block allowed us to capture the local sequential data, achieving a 50% hit rate. I concluded that expensive associative caches were unnecessary here, and a simple Direct-Mapped design was sufficient.</a:t>
            </a:r>
          </a:p>
        </p:txBody>
      </p:sp>
      <p:graphicFrame>
        <p:nvGraphicFramePr>
          <p:cNvPr id="4" name="Table 3">
            <a:extLst>
              <a:ext uri="{FF2B5EF4-FFF2-40B4-BE49-F238E27FC236}">
                <a16:creationId xmlns:a16="http://schemas.microsoft.com/office/drawing/2014/main" id="{BACF50B2-F880-BF83-9FFA-AF097B596191}"/>
              </a:ext>
            </a:extLst>
          </p:cNvPr>
          <p:cNvGraphicFramePr>
            <a:graphicFrameLocks noGrp="1"/>
          </p:cNvGraphicFramePr>
          <p:nvPr/>
        </p:nvGraphicFramePr>
        <p:xfrm>
          <a:off x="6541932" y="2301106"/>
          <a:ext cx="5459568" cy="2099444"/>
        </p:xfrm>
        <a:graphic>
          <a:graphicData uri="http://schemas.openxmlformats.org/drawingml/2006/table">
            <a:tbl>
              <a:tblPr firstRow="1" firstCol="1" bandRow="1">
                <a:tableStyleId>{5C22544A-7EE6-4342-B048-85BDC9FD1C3A}</a:tableStyleId>
              </a:tblPr>
              <a:tblGrid>
                <a:gridCol w="503032">
                  <a:extLst>
                    <a:ext uri="{9D8B030D-6E8A-4147-A177-3AD203B41FA5}">
                      <a16:colId xmlns:a16="http://schemas.microsoft.com/office/drawing/2014/main" val="1330064936"/>
                    </a:ext>
                  </a:extLst>
                </a:gridCol>
                <a:gridCol w="589665">
                  <a:extLst>
                    <a:ext uri="{9D8B030D-6E8A-4147-A177-3AD203B41FA5}">
                      <a16:colId xmlns:a16="http://schemas.microsoft.com/office/drawing/2014/main" val="2306236164"/>
                    </a:ext>
                  </a:extLst>
                </a:gridCol>
                <a:gridCol w="1007561">
                  <a:extLst>
                    <a:ext uri="{9D8B030D-6E8A-4147-A177-3AD203B41FA5}">
                      <a16:colId xmlns:a16="http://schemas.microsoft.com/office/drawing/2014/main" val="1244775247"/>
                    </a:ext>
                  </a:extLst>
                </a:gridCol>
                <a:gridCol w="519056">
                  <a:extLst>
                    <a:ext uri="{9D8B030D-6E8A-4147-A177-3AD203B41FA5}">
                      <a16:colId xmlns:a16="http://schemas.microsoft.com/office/drawing/2014/main" val="2811157010"/>
                    </a:ext>
                  </a:extLst>
                </a:gridCol>
                <a:gridCol w="550758">
                  <a:extLst>
                    <a:ext uri="{9D8B030D-6E8A-4147-A177-3AD203B41FA5}">
                      <a16:colId xmlns:a16="http://schemas.microsoft.com/office/drawing/2014/main" val="2972851771"/>
                    </a:ext>
                  </a:extLst>
                </a:gridCol>
                <a:gridCol w="810143">
                  <a:extLst>
                    <a:ext uri="{9D8B030D-6E8A-4147-A177-3AD203B41FA5}">
                      <a16:colId xmlns:a16="http://schemas.microsoft.com/office/drawing/2014/main" val="496817104"/>
                    </a:ext>
                  </a:extLst>
                </a:gridCol>
                <a:gridCol w="398011">
                  <a:extLst>
                    <a:ext uri="{9D8B030D-6E8A-4147-A177-3AD203B41FA5}">
                      <a16:colId xmlns:a16="http://schemas.microsoft.com/office/drawing/2014/main" val="2569525571"/>
                    </a:ext>
                  </a:extLst>
                </a:gridCol>
                <a:gridCol w="621369">
                  <a:extLst>
                    <a:ext uri="{9D8B030D-6E8A-4147-A177-3AD203B41FA5}">
                      <a16:colId xmlns:a16="http://schemas.microsoft.com/office/drawing/2014/main" val="2769073368"/>
                    </a:ext>
                  </a:extLst>
                </a:gridCol>
                <a:gridCol w="459973">
                  <a:extLst>
                    <a:ext uri="{9D8B030D-6E8A-4147-A177-3AD203B41FA5}">
                      <a16:colId xmlns:a16="http://schemas.microsoft.com/office/drawing/2014/main" val="235583832"/>
                    </a:ext>
                  </a:extLst>
                </a:gridCol>
              </a:tblGrid>
              <a:tr h="797951">
                <a:tc>
                  <a:txBody>
                    <a:bodyPr/>
                    <a:lstStyle/>
                    <a:p>
                      <a:pPr>
                        <a:lnSpc>
                          <a:spcPct val="115000"/>
                        </a:lnSpc>
                        <a:buNone/>
                      </a:pPr>
                      <a:r>
                        <a:rPr lang="en-TR" sz="1000" b="0" kern="100" cap="none" spc="0" dirty="0">
                          <a:solidFill>
                            <a:schemeClr val="bg1"/>
                          </a:solidFill>
                          <a:effectLst/>
                        </a:rPr>
                        <a:t>Test ID</a:t>
                      </a:r>
                      <a:endParaRPr lang="en-TR" sz="1000" b="0" kern="100" cap="none" spc="0" dirty="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dirty="0">
                          <a:solidFill>
                            <a:schemeClr val="bg1"/>
                          </a:solidFill>
                          <a:effectLst/>
                        </a:rPr>
                        <a:t>Cache Size</a:t>
                      </a:r>
                      <a:endParaRPr lang="en-TR" sz="1000" b="0" kern="100" cap="none" spc="0" dirty="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a:solidFill>
                            <a:schemeClr val="bg1"/>
                          </a:solidFill>
                          <a:effectLst/>
                        </a:rPr>
                        <a:t>Associativity</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a:solidFill>
                            <a:schemeClr val="bg1"/>
                          </a:solidFill>
                          <a:effectLst/>
                        </a:rPr>
                        <a:t>Block Size</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a:solidFill>
                            <a:schemeClr val="bg1"/>
                          </a:solidFill>
                          <a:effectLst/>
                        </a:rPr>
                        <a:t>Policy</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a:solidFill>
                            <a:schemeClr val="bg1"/>
                          </a:solidFill>
                          <a:effectLst/>
                        </a:rPr>
                        <a:t>Total Accesses</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a:solidFill>
                            <a:schemeClr val="bg1"/>
                          </a:solidFill>
                          <a:effectLst/>
                        </a:rPr>
                        <a:t>Hits</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a:solidFill>
                            <a:schemeClr val="bg1"/>
                          </a:solidFill>
                          <a:effectLst/>
                        </a:rPr>
                        <a:t>Misses</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a:solidFill>
                            <a:schemeClr val="bg1"/>
                          </a:solidFill>
                          <a:effectLst/>
                        </a:rPr>
                        <a:t>Hit Rate</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extLst>
                  <a:ext uri="{0D108BD9-81ED-4DB2-BD59-A6C34878D82A}">
                    <a16:rowId xmlns:a16="http://schemas.microsoft.com/office/drawing/2014/main" val="2525531743"/>
                  </a:ext>
                </a:extLst>
              </a:tr>
              <a:tr h="433831">
                <a:tc>
                  <a:txBody>
                    <a:bodyPr/>
                    <a:lstStyle/>
                    <a:p>
                      <a:pPr>
                        <a:lnSpc>
                          <a:spcPct val="115000"/>
                        </a:lnSpc>
                        <a:buNone/>
                      </a:pPr>
                      <a:r>
                        <a:rPr lang="en-TR" sz="900" b="1" kern="100" cap="none" spc="0" dirty="0">
                          <a:solidFill>
                            <a:schemeClr val="bg1"/>
                          </a:solidFill>
                          <a:effectLst/>
                        </a:rPr>
                        <a:t>Test 1</a:t>
                      </a:r>
                      <a:endParaRPr lang="en-TR" sz="900" b="1" kern="100" cap="none" spc="0" dirty="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128 B</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Direct Mapped</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2 B</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LRU</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0</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0%</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extLst>
                  <a:ext uri="{0D108BD9-81ED-4DB2-BD59-A6C34878D82A}">
                    <a16:rowId xmlns:a16="http://schemas.microsoft.com/office/drawing/2014/main" val="2159041689"/>
                  </a:ext>
                </a:extLst>
              </a:tr>
              <a:tr h="433831">
                <a:tc>
                  <a:txBody>
                    <a:bodyPr/>
                    <a:lstStyle/>
                    <a:p>
                      <a:pPr>
                        <a:lnSpc>
                          <a:spcPct val="115000"/>
                        </a:lnSpc>
                        <a:buNone/>
                      </a:pPr>
                      <a:r>
                        <a:rPr lang="en-TR" sz="900" b="1" kern="100" cap="none" spc="0" dirty="0">
                          <a:solidFill>
                            <a:schemeClr val="bg1"/>
                          </a:solidFill>
                          <a:effectLst/>
                        </a:rPr>
                        <a:t>Test 2</a:t>
                      </a:r>
                      <a:endParaRPr lang="en-TR" sz="900" b="1" kern="100" cap="none" spc="0" dirty="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128 B</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Direct Mapped</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4 B</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LRU</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0</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0%</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extLst>
                  <a:ext uri="{0D108BD9-81ED-4DB2-BD59-A6C34878D82A}">
                    <a16:rowId xmlns:a16="http://schemas.microsoft.com/office/drawing/2014/main" val="2075291445"/>
                  </a:ext>
                </a:extLst>
              </a:tr>
              <a:tr h="433831">
                <a:tc>
                  <a:txBody>
                    <a:bodyPr/>
                    <a:lstStyle/>
                    <a:p>
                      <a:pPr>
                        <a:lnSpc>
                          <a:spcPct val="115000"/>
                        </a:lnSpc>
                        <a:buNone/>
                      </a:pPr>
                      <a:r>
                        <a:rPr lang="en-TR" sz="900" b="1" kern="100" cap="none" spc="0" dirty="0">
                          <a:solidFill>
                            <a:schemeClr val="bg1"/>
                          </a:solidFill>
                          <a:effectLst/>
                        </a:rPr>
                        <a:t>Test 3</a:t>
                      </a:r>
                      <a:endParaRPr lang="en-TR" sz="900" b="1" kern="100" cap="none" spc="0" dirty="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128 B</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Direct Mapped</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8 B</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LRU</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0</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dirty="0">
                          <a:solidFill>
                            <a:schemeClr val="tx1"/>
                          </a:solidFill>
                          <a:effectLst/>
                        </a:rPr>
                        <a:t>0%</a:t>
                      </a:r>
                      <a:endParaRPr lang="en-TR" sz="900" kern="100" cap="none" spc="0" dirty="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extLst>
                  <a:ext uri="{0D108BD9-81ED-4DB2-BD59-A6C34878D82A}">
                    <a16:rowId xmlns:a16="http://schemas.microsoft.com/office/drawing/2014/main" val="3274948357"/>
                  </a:ext>
                </a:extLst>
              </a:tr>
            </a:tbl>
          </a:graphicData>
        </a:graphic>
      </p:graphicFrame>
    </p:spTree>
    <p:extLst>
      <p:ext uri="{BB962C8B-B14F-4D97-AF65-F5344CB8AC3E}">
        <p14:creationId xmlns:p14="http://schemas.microsoft.com/office/powerpoint/2010/main" val="155001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CF2B9-5BB0-8B7B-1CE8-A746E02781CE}"/>
            </a:ext>
          </a:extLst>
        </p:cNvPr>
        <p:cNvGrpSpPr/>
        <p:nvPr/>
      </p:nvGrpSpPr>
      <p:grpSpPr>
        <a:xfrm>
          <a:off x="0" y="0"/>
          <a:ext cx="0" cy="0"/>
          <a:chOff x="0" y="0"/>
          <a:chExt cx="0" cy="0"/>
        </a:xfrm>
      </p:grpSpPr>
      <p:pic>
        <p:nvPicPr>
          <p:cNvPr id="1028" name="Picture 4" descr="2105-10 Forest Brown - Paint Color | Brooklin Paint">
            <a:extLst>
              <a:ext uri="{FF2B5EF4-FFF2-40B4-BE49-F238E27FC236}">
                <a16:creationId xmlns:a16="http://schemas.microsoft.com/office/drawing/2014/main" id="{FAAA6FD5-C204-E0BC-DD31-6BA8D33E3BBC}"/>
              </a:ext>
            </a:extLst>
          </p:cNvPr>
          <p:cNvPicPr>
            <a:picLocks noChangeAspect="1" noChangeArrowheads="1"/>
          </p:cNvPicPr>
          <p:nvPr/>
        </p:nvPicPr>
        <p:blipFill>
          <a:blip r:embed="rId2">
            <a:alphaModFix amt="81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488F8197-78C6-FA9C-C1ED-C979C1308413}"/>
              </a:ext>
            </a:extLst>
          </p:cNvPr>
          <p:cNvSpPr/>
          <p:nvPr/>
        </p:nvSpPr>
        <p:spPr>
          <a:xfrm>
            <a:off x="559237" y="654908"/>
            <a:ext cx="5693282" cy="5173398"/>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2" name="Title 1">
            <a:extLst>
              <a:ext uri="{FF2B5EF4-FFF2-40B4-BE49-F238E27FC236}">
                <a16:creationId xmlns:a16="http://schemas.microsoft.com/office/drawing/2014/main" id="{8D127077-80EE-68AA-C9B8-2135C47629C1}"/>
              </a:ext>
            </a:extLst>
          </p:cNvPr>
          <p:cNvSpPr>
            <a:spLocks noGrp="1"/>
          </p:cNvSpPr>
          <p:nvPr>
            <p:ph type="title"/>
          </p:nvPr>
        </p:nvSpPr>
        <p:spPr>
          <a:xfrm>
            <a:off x="1005169" y="1301935"/>
            <a:ext cx="5536763" cy="786572"/>
          </a:xfrm>
        </p:spPr>
        <p:txBody>
          <a:bodyPr anchor="b">
            <a:normAutofit fontScale="90000"/>
          </a:bodyPr>
          <a:lstStyle/>
          <a:p>
            <a:r>
              <a:rPr lang="en-US" sz="4000" b="1" dirty="0">
                <a:solidFill>
                  <a:schemeClr val="accent2">
                    <a:lumMod val="75000"/>
                  </a:schemeClr>
                </a:solidFill>
                <a:latin typeface="Calibri" panose="020F0502020204030204" pitchFamily="34" charset="0"/>
                <a:cs typeface="Calibri" panose="020F0502020204030204" pitchFamily="34" charset="0"/>
              </a:rPr>
              <a:t>Trace 5: Conflict and Thrashing</a:t>
            </a:r>
            <a:endParaRPr lang="en-TR" sz="4000" b="1" dirty="0">
              <a:solidFill>
                <a:schemeClr val="accent2">
                  <a:lumMod val="75000"/>
                </a:schemeClr>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2CFB0561-72C6-4A3F-1AB5-E91623E8A042}"/>
              </a:ext>
            </a:extLst>
          </p:cNvPr>
          <p:cNvSpPr>
            <a:spLocks noGrp="1" noChangeArrowheads="1"/>
          </p:cNvSpPr>
          <p:nvPr>
            <p:ph idx="1"/>
          </p:nvPr>
        </p:nvSpPr>
        <p:spPr bwMode="auto">
          <a:xfrm>
            <a:off x="815079" y="2258000"/>
            <a:ext cx="5181598" cy="34098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fontScale="925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dirty="0">
                <a:solidFill>
                  <a:schemeClr val="tx1">
                    <a:alpha val="80000"/>
                  </a:schemeClr>
                </a:solidFill>
                <a:latin typeface="Calibri" panose="020F0502020204030204" pitchFamily="34" charset="0"/>
                <a:cs typeface="Calibri" panose="020F0502020204030204" pitchFamily="34" charset="0"/>
              </a:rPr>
              <a:t>Finally, I analyzed Trace 5, which was the most critical part of the project. This trace involved a "ping-pong" pattern, alternating constantly between address 0 and address 256.</a:t>
            </a:r>
          </a:p>
          <a:p>
            <a:r>
              <a:rPr lang="en-US" sz="1600" dirty="0">
                <a:solidFill>
                  <a:schemeClr val="tx1">
                    <a:alpha val="80000"/>
                  </a:schemeClr>
                </a:solidFill>
                <a:latin typeface="Calibri" panose="020F0502020204030204" pitchFamily="34" charset="0"/>
                <a:cs typeface="Calibri" panose="020F0502020204030204" pitchFamily="34" charset="0"/>
              </a:rPr>
              <a:t>In my first test using a Direct-Mapped cache, the system suffered from severe "Thrashing." Because both addresses wanted to use the exact same slot in the cache, they constantly evicted each other, capping my hit rate at 50%.</a:t>
            </a:r>
          </a:p>
          <a:p>
            <a:r>
              <a:rPr lang="en-US" sz="1600" dirty="0">
                <a:solidFill>
                  <a:schemeClr val="tx1">
                    <a:alpha val="80000"/>
                  </a:schemeClr>
                </a:solidFill>
                <a:latin typeface="Calibri" panose="020F0502020204030204" pitchFamily="34" charset="0"/>
                <a:cs typeface="Calibri" panose="020F0502020204030204" pitchFamily="34" charset="0"/>
              </a:rPr>
              <a:t>To solve this, I changed the design to a "2-Way Set Associative" cache. This provided two slots instead of one, allowing both Address 0 and Address 256 to stay in the cache simultaneously. The result was immediate: the hit rate jumped from 50% to 83.3%. This experiment perfectly demonstrated that while Block Size handles spatial needs, Associativity is the only solution for conflict misses.</a:t>
            </a:r>
          </a:p>
        </p:txBody>
      </p:sp>
      <p:graphicFrame>
        <p:nvGraphicFramePr>
          <p:cNvPr id="6" name="Table 5">
            <a:extLst>
              <a:ext uri="{FF2B5EF4-FFF2-40B4-BE49-F238E27FC236}">
                <a16:creationId xmlns:a16="http://schemas.microsoft.com/office/drawing/2014/main" id="{7D64A9FF-EEAF-2509-16AC-B72147E1FEA3}"/>
              </a:ext>
            </a:extLst>
          </p:cNvPr>
          <p:cNvGraphicFramePr>
            <a:graphicFrameLocks noGrp="1"/>
          </p:cNvGraphicFramePr>
          <p:nvPr>
            <p:extLst>
              <p:ext uri="{D42A27DB-BD31-4B8C-83A1-F6EECF244321}">
                <p14:modId xmlns:p14="http://schemas.microsoft.com/office/powerpoint/2010/main" val="2645346457"/>
              </p:ext>
            </p:extLst>
          </p:nvPr>
        </p:nvGraphicFramePr>
        <p:xfrm>
          <a:off x="6541932" y="1114163"/>
          <a:ext cx="5459568" cy="2099444"/>
        </p:xfrm>
        <a:graphic>
          <a:graphicData uri="http://schemas.openxmlformats.org/drawingml/2006/table">
            <a:tbl>
              <a:tblPr firstRow="1" firstCol="1" bandRow="1">
                <a:tableStyleId>{5C22544A-7EE6-4342-B048-85BDC9FD1C3A}</a:tableStyleId>
              </a:tblPr>
              <a:tblGrid>
                <a:gridCol w="503032">
                  <a:extLst>
                    <a:ext uri="{9D8B030D-6E8A-4147-A177-3AD203B41FA5}">
                      <a16:colId xmlns:a16="http://schemas.microsoft.com/office/drawing/2014/main" val="1330064936"/>
                    </a:ext>
                  </a:extLst>
                </a:gridCol>
                <a:gridCol w="589665">
                  <a:extLst>
                    <a:ext uri="{9D8B030D-6E8A-4147-A177-3AD203B41FA5}">
                      <a16:colId xmlns:a16="http://schemas.microsoft.com/office/drawing/2014/main" val="2306236164"/>
                    </a:ext>
                  </a:extLst>
                </a:gridCol>
                <a:gridCol w="1007561">
                  <a:extLst>
                    <a:ext uri="{9D8B030D-6E8A-4147-A177-3AD203B41FA5}">
                      <a16:colId xmlns:a16="http://schemas.microsoft.com/office/drawing/2014/main" val="1244775247"/>
                    </a:ext>
                  </a:extLst>
                </a:gridCol>
                <a:gridCol w="519056">
                  <a:extLst>
                    <a:ext uri="{9D8B030D-6E8A-4147-A177-3AD203B41FA5}">
                      <a16:colId xmlns:a16="http://schemas.microsoft.com/office/drawing/2014/main" val="2811157010"/>
                    </a:ext>
                  </a:extLst>
                </a:gridCol>
                <a:gridCol w="550758">
                  <a:extLst>
                    <a:ext uri="{9D8B030D-6E8A-4147-A177-3AD203B41FA5}">
                      <a16:colId xmlns:a16="http://schemas.microsoft.com/office/drawing/2014/main" val="2972851771"/>
                    </a:ext>
                  </a:extLst>
                </a:gridCol>
                <a:gridCol w="810143">
                  <a:extLst>
                    <a:ext uri="{9D8B030D-6E8A-4147-A177-3AD203B41FA5}">
                      <a16:colId xmlns:a16="http://schemas.microsoft.com/office/drawing/2014/main" val="496817104"/>
                    </a:ext>
                  </a:extLst>
                </a:gridCol>
                <a:gridCol w="398011">
                  <a:extLst>
                    <a:ext uri="{9D8B030D-6E8A-4147-A177-3AD203B41FA5}">
                      <a16:colId xmlns:a16="http://schemas.microsoft.com/office/drawing/2014/main" val="2569525571"/>
                    </a:ext>
                  </a:extLst>
                </a:gridCol>
                <a:gridCol w="621369">
                  <a:extLst>
                    <a:ext uri="{9D8B030D-6E8A-4147-A177-3AD203B41FA5}">
                      <a16:colId xmlns:a16="http://schemas.microsoft.com/office/drawing/2014/main" val="2769073368"/>
                    </a:ext>
                  </a:extLst>
                </a:gridCol>
                <a:gridCol w="459973">
                  <a:extLst>
                    <a:ext uri="{9D8B030D-6E8A-4147-A177-3AD203B41FA5}">
                      <a16:colId xmlns:a16="http://schemas.microsoft.com/office/drawing/2014/main" val="235583832"/>
                    </a:ext>
                  </a:extLst>
                </a:gridCol>
              </a:tblGrid>
              <a:tr h="797951">
                <a:tc>
                  <a:txBody>
                    <a:bodyPr/>
                    <a:lstStyle/>
                    <a:p>
                      <a:pPr>
                        <a:lnSpc>
                          <a:spcPct val="115000"/>
                        </a:lnSpc>
                        <a:buNone/>
                      </a:pPr>
                      <a:r>
                        <a:rPr lang="en-TR" sz="1000" b="0" kern="100" cap="none" spc="0">
                          <a:solidFill>
                            <a:schemeClr val="bg1"/>
                          </a:solidFill>
                          <a:effectLst/>
                        </a:rPr>
                        <a:t>Test ID</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dirty="0">
                          <a:solidFill>
                            <a:schemeClr val="bg1"/>
                          </a:solidFill>
                          <a:effectLst/>
                        </a:rPr>
                        <a:t>Cache Size</a:t>
                      </a:r>
                      <a:endParaRPr lang="en-TR" sz="1000" b="0" kern="100" cap="none" spc="0" dirty="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a:solidFill>
                            <a:schemeClr val="bg1"/>
                          </a:solidFill>
                          <a:effectLst/>
                        </a:rPr>
                        <a:t>Associativity</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a:solidFill>
                            <a:schemeClr val="bg1"/>
                          </a:solidFill>
                          <a:effectLst/>
                        </a:rPr>
                        <a:t>Block Size</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a:solidFill>
                            <a:schemeClr val="bg1"/>
                          </a:solidFill>
                          <a:effectLst/>
                        </a:rPr>
                        <a:t>Policy</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a:solidFill>
                            <a:schemeClr val="bg1"/>
                          </a:solidFill>
                          <a:effectLst/>
                        </a:rPr>
                        <a:t>Total Accesses</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a:solidFill>
                            <a:schemeClr val="bg1"/>
                          </a:solidFill>
                          <a:effectLst/>
                        </a:rPr>
                        <a:t>Hits</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a:solidFill>
                            <a:schemeClr val="bg1"/>
                          </a:solidFill>
                          <a:effectLst/>
                        </a:rPr>
                        <a:t>Misses</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1000" b="0" kern="100" cap="none" spc="0">
                          <a:solidFill>
                            <a:schemeClr val="bg1"/>
                          </a:solidFill>
                          <a:effectLst/>
                        </a:rPr>
                        <a:t>Hit Rate</a:t>
                      </a:r>
                      <a:endParaRPr lang="en-TR" sz="1000" b="0" kern="100" cap="none" spc="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extLst>
                  <a:ext uri="{0D108BD9-81ED-4DB2-BD59-A6C34878D82A}">
                    <a16:rowId xmlns:a16="http://schemas.microsoft.com/office/drawing/2014/main" val="2525531743"/>
                  </a:ext>
                </a:extLst>
              </a:tr>
              <a:tr h="433831">
                <a:tc>
                  <a:txBody>
                    <a:bodyPr/>
                    <a:lstStyle/>
                    <a:p>
                      <a:pPr>
                        <a:lnSpc>
                          <a:spcPct val="115000"/>
                        </a:lnSpc>
                        <a:buNone/>
                      </a:pPr>
                      <a:r>
                        <a:rPr lang="en-TR" sz="900" b="1" kern="100" cap="none" spc="0" dirty="0">
                          <a:solidFill>
                            <a:schemeClr val="bg1"/>
                          </a:solidFill>
                          <a:effectLst/>
                        </a:rPr>
                        <a:t>Test 1</a:t>
                      </a:r>
                      <a:endParaRPr lang="en-TR" sz="900" b="1" kern="100" cap="none" spc="0" dirty="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128 B</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Direct Mapped</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2 B</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LRU</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0</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0%</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extLst>
                  <a:ext uri="{0D108BD9-81ED-4DB2-BD59-A6C34878D82A}">
                    <a16:rowId xmlns:a16="http://schemas.microsoft.com/office/drawing/2014/main" val="2159041689"/>
                  </a:ext>
                </a:extLst>
              </a:tr>
              <a:tr h="433831">
                <a:tc>
                  <a:txBody>
                    <a:bodyPr/>
                    <a:lstStyle/>
                    <a:p>
                      <a:pPr>
                        <a:lnSpc>
                          <a:spcPct val="115000"/>
                        </a:lnSpc>
                        <a:buNone/>
                      </a:pPr>
                      <a:r>
                        <a:rPr lang="en-TR" sz="900" b="1" kern="100" cap="none" spc="0" dirty="0">
                          <a:solidFill>
                            <a:schemeClr val="bg1"/>
                          </a:solidFill>
                          <a:effectLst/>
                        </a:rPr>
                        <a:t>Test 2</a:t>
                      </a:r>
                      <a:endParaRPr lang="en-TR" sz="900" b="1" kern="100" cap="none" spc="0" dirty="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128 B</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Direct Mapped</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4 B</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LRU</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0</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0%</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extLst>
                  <a:ext uri="{0D108BD9-81ED-4DB2-BD59-A6C34878D82A}">
                    <a16:rowId xmlns:a16="http://schemas.microsoft.com/office/drawing/2014/main" val="2075291445"/>
                  </a:ext>
                </a:extLst>
              </a:tr>
              <a:tr h="433831">
                <a:tc>
                  <a:txBody>
                    <a:bodyPr/>
                    <a:lstStyle/>
                    <a:p>
                      <a:pPr>
                        <a:lnSpc>
                          <a:spcPct val="115000"/>
                        </a:lnSpc>
                        <a:buNone/>
                      </a:pPr>
                      <a:r>
                        <a:rPr lang="en-TR" sz="900" b="1" kern="100" cap="none" spc="0" dirty="0">
                          <a:solidFill>
                            <a:schemeClr val="bg1"/>
                          </a:solidFill>
                          <a:effectLst/>
                        </a:rPr>
                        <a:t>Test 3</a:t>
                      </a:r>
                      <a:endParaRPr lang="en-TR" sz="900" b="1" kern="100" cap="none" spc="0" dirty="0">
                        <a:solidFill>
                          <a:schemeClr val="bg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dirty="0">
                          <a:solidFill>
                            <a:schemeClr val="tx1"/>
                          </a:solidFill>
                          <a:effectLst/>
                        </a:rPr>
                        <a:t>128 B</a:t>
                      </a:r>
                      <a:endParaRPr lang="en-TR" sz="900" kern="100" cap="none" spc="0" dirty="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dirty="0">
                          <a:solidFill>
                            <a:schemeClr val="tx1"/>
                          </a:solidFill>
                          <a:effectLst/>
                        </a:rPr>
                        <a:t>Direct Mapped</a:t>
                      </a:r>
                      <a:endParaRPr lang="en-TR" sz="900" kern="100" cap="none" spc="0" dirty="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8 B</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LRU</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0</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a:solidFill>
                            <a:schemeClr val="tx1"/>
                          </a:solidFill>
                          <a:effectLst/>
                        </a:rPr>
                        <a:t>12</a:t>
                      </a:r>
                      <a:endParaRPr lang="en-TR" sz="900" kern="100" cap="none" spc="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tc>
                  <a:txBody>
                    <a:bodyPr/>
                    <a:lstStyle/>
                    <a:p>
                      <a:pPr>
                        <a:lnSpc>
                          <a:spcPct val="115000"/>
                        </a:lnSpc>
                        <a:buNone/>
                      </a:pPr>
                      <a:r>
                        <a:rPr lang="en-TR" sz="900" kern="100" cap="none" spc="0" dirty="0">
                          <a:solidFill>
                            <a:schemeClr val="tx1"/>
                          </a:solidFill>
                          <a:effectLst/>
                        </a:rPr>
                        <a:t>0%</a:t>
                      </a:r>
                      <a:endParaRPr lang="en-TR" sz="900" kern="100" cap="none" spc="0" dirty="0">
                        <a:solidFill>
                          <a:schemeClr val="tx1"/>
                        </a:solidFill>
                        <a:effectLst/>
                        <a:latin typeface="Times New Roman" panose="02020603050405020304" pitchFamily="18" charset="0"/>
                        <a:ea typeface="Times New Roman" panose="02020603050405020304" pitchFamily="18" charset="0"/>
                      </a:endParaRPr>
                    </a:p>
                  </a:txBody>
                  <a:tcPr marL="6919" marR="6919" marT="66424" marB="6919" anchor="ctr"/>
                </a:tc>
                <a:extLst>
                  <a:ext uri="{0D108BD9-81ED-4DB2-BD59-A6C34878D82A}">
                    <a16:rowId xmlns:a16="http://schemas.microsoft.com/office/drawing/2014/main" val="3274948357"/>
                  </a:ext>
                </a:extLst>
              </a:tr>
            </a:tbl>
          </a:graphicData>
        </a:graphic>
      </p:graphicFrame>
      <p:graphicFrame>
        <p:nvGraphicFramePr>
          <p:cNvPr id="8" name="Table 7">
            <a:extLst>
              <a:ext uri="{FF2B5EF4-FFF2-40B4-BE49-F238E27FC236}">
                <a16:creationId xmlns:a16="http://schemas.microsoft.com/office/drawing/2014/main" id="{CB668234-10BC-7CEB-5B21-05209DCB1FB0}"/>
              </a:ext>
            </a:extLst>
          </p:cNvPr>
          <p:cNvGraphicFramePr>
            <a:graphicFrameLocks noGrp="1"/>
          </p:cNvGraphicFramePr>
          <p:nvPr>
            <p:extLst>
              <p:ext uri="{D42A27DB-BD31-4B8C-83A1-F6EECF244321}">
                <p14:modId xmlns:p14="http://schemas.microsoft.com/office/powerpoint/2010/main" val="196459060"/>
              </p:ext>
            </p:extLst>
          </p:nvPr>
        </p:nvGraphicFramePr>
        <p:xfrm>
          <a:off x="6972299" y="3429000"/>
          <a:ext cx="4660464" cy="1728789"/>
        </p:xfrm>
        <a:graphic>
          <a:graphicData uri="http://schemas.openxmlformats.org/drawingml/2006/table">
            <a:tbl>
              <a:tblPr firstRow="1" firstCol="1" bandRow="1">
                <a:tableStyleId>{5C22544A-7EE6-4342-B048-85BDC9FD1C3A}</a:tableStyleId>
              </a:tblPr>
              <a:tblGrid>
                <a:gridCol w="582558">
                  <a:extLst>
                    <a:ext uri="{9D8B030D-6E8A-4147-A177-3AD203B41FA5}">
                      <a16:colId xmlns:a16="http://schemas.microsoft.com/office/drawing/2014/main" val="2314372481"/>
                    </a:ext>
                  </a:extLst>
                </a:gridCol>
                <a:gridCol w="582558">
                  <a:extLst>
                    <a:ext uri="{9D8B030D-6E8A-4147-A177-3AD203B41FA5}">
                      <a16:colId xmlns:a16="http://schemas.microsoft.com/office/drawing/2014/main" val="2555367677"/>
                    </a:ext>
                  </a:extLst>
                </a:gridCol>
                <a:gridCol w="582558">
                  <a:extLst>
                    <a:ext uri="{9D8B030D-6E8A-4147-A177-3AD203B41FA5}">
                      <a16:colId xmlns:a16="http://schemas.microsoft.com/office/drawing/2014/main" val="3658155135"/>
                    </a:ext>
                  </a:extLst>
                </a:gridCol>
                <a:gridCol w="582558">
                  <a:extLst>
                    <a:ext uri="{9D8B030D-6E8A-4147-A177-3AD203B41FA5}">
                      <a16:colId xmlns:a16="http://schemas.microsoft.com/office/drawing/2014/main" val="1624659105"/>
                    </a:ext>
                  </a:extLst>
                </a:gridCol>
                <a:gridCol w="582558">
                  <a:extLst>
                    <a:ext uri="{9D8B030D-6E8A-4147-A177-3AD203B41FA5}">
                      <a16:colId xmlns:a16="http://schemas.microsoft.com/office/drawing/2014/main" val="1878304785"/>
                    </a:ext>
                  </a:extLst>
                </a:gridCol>
                <a:gridCol w="582558">
                  <a:extLst>
                    <a:ext uri="{9D8B030D-6E8A-4147-A177-3AD203B41FA5}">
                      <a16:colId xmlns:a16="http://schemas.microsoft.com/office/drawing/2014/main" val="209798220"/>
                    </a:ext>
                  </a:extLst>
                </a:gridCol>
                <a:gridCol w="582558">
                  <a:extLst>
                    <a:ext uri="{9D8B030D-6E8A-4147-A177-3AD203B41FA5}">
                      <a16:colId xmlns:a16="http://schemas.microsoft.com/office/drawing/2014/main" val="1739585940"/>
                    </a:ext>
                  </a:extLst>
                </a:gridCol>
                <a:gridCol w="582558">
                  <a:extLst>
                    <a:ext uri="{9D8B030D-6E8A-4147-A177-3AD203B41FA5}">
                      <a16:colId xmlns:a16="http://schemas.microsoft.com/office/drawing/2014/main" val="2048343435"/>
                    </a:ext>
                  </a:extLst>
                </a:gridCol>
              </a:tblGrid>
              <a:tr h="587531">
                <a:tc>
                  <a:txBody>
                    <a:bodyPr/>
                    <a:lstStyle/>
                    <a:p>
                      <a:pPr>
                        <a:lnSpc>
                          <a:spcPct val="115000"/>
                        </a:lnSpc>
                        <a:buNone/>
                      </a:pPr>
                      <a:r>
                        <a:rPr lang="en-TR" sz="1200" kern="100">
                          <a:effectLst/>
                        </a:rPr>
                        <a:t>Test ID</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nSpc>
                          <a:spcPct val="115000"/>
                        </a:lnSpc>
                        <a:buNone/>
                      </a:pPr>
                      <a:r>
                        <a:rPr lang="en-TR" sz="1200" kern="100">
                          <a:effectLst/>
                        </a:rPr>
                        <a:t>Cache Size</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nSpc>
                          <a:spcPct val="115000"/>
                        </a:lnSpc>
                        <a:buNone/>
                      </a:pPr>
                      <a:r>
                        <a:rPr lang="en-TR" sz="1200" kern="100">
                          <a:effectLst/>
                        </a:rPr>
                        <a:t>Associativity</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nSpc>
                          <a:spcPct val="115000"/>
                        </a:lnSpc>
                        <a:buNone/>
                      </a:pPr>
                      <a:r>
                        <a:rPr lang="en-TR" sz="1200" kern="100">
                          <a:effectLst/>
                        </a:rPr>
                        <a:t>Block Size</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nSpc>
                          <a:spcPct val="115000"/>
                        </a:lnSpc>
                        <a:buNone/>
                      </a:pPr>
                      <a:r>
                        <a:rPr lang="en-TR" sz="1200" kern="100">
                          <a:effectLst/>
                        </a:rPr>
                        <a:t>Policy</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nSpc>
                          <a:spcPct val="115000"/>
                        </a:lnSpc>
                        <a:buNone/>
                      </a:pPr>
                      <a:r>
                        <a:rPr lang="en-TR" sz="1200" kern="100">
                          <a:effectLst/>
                        </a:rPr>
                        <a:t>Hits</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nSpc>
                          <a:spcPct val="115000"/>
                        </a:lnSpc>
                        <a:buNone/>
                      </a:pPr>
                      <a:r>
                        <a:rPr lang="en-TR" sz="1200" kern="100">
                          <a:effectLst/>
                        </a:rPr>
                        <a:t>Misses</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nSpc>
                          <a:spcPct val="115000"/>
                        </a:lnSpc>
                        <a:buNone/>
                      </a:pPr>
                      <a:r>
                        <a:rPr lang="en-TR" sz="1200" kern="100">
                          <a:effectLst/>
                        </a:rPr>
                        <a:t>Hit Rate</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extLst>
                  <a:ext uri="{0D108BD9-81ED-4DB2-BD59-A6C34878D82A}">
                    <a16:rowId xmlns:a16="http://schemas.microsoft.com/office/drawing/2014/main" val="258525308"/>
                  </a:ext>
                </a:extLst>
              </a:tr>
              <a:tr h="570629">
                <a:tc>
                  <a:txBody>
                    <a:bodyPr/>
                    <a:lstStyle/>
                    <a:p>
                      <a:pPr>
                        <a:lnSpc>
                          <a:spcPct val="115000"/>
                        </a:lnSpc>
                        <a:buNone/>
                      </a:pPr>
                      <a:r>
                        <a:rPr lang="en-TR" sz="1200" kern="100">
                          <a:effectLst/>
                        </a:rPr>
                        <a:t>Test 4</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nSpc>
                          <a:spcPct val="115000"/>
                        </a:lnSpc>
                        <a:buNone/>
                      </a:pPr>
                      <a:r>
                        <a:rPr lang="en-TR" sz="1200" kern="100">
                          <a:effectLst/>
                        </a:rPr>
                        <a:t>128 B</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nSpc>
                          <a:spcPct val="115000"/>
                        </a:lnSpc>
                        <a:buNone/>
                      </a:pPr>
                      <a:r>
                        <a:rPr lang="en-TR" sz="1200" kern="100">
                          <a:effectLst/>
                        </a:rPr>
                        <a:t>2-Way</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nSpc>
                          <a:spcPct val="115000"/>
                        </a:lnSpc>
                        <a:buNone/>
                      </a:pPr>
                      <a:r>
                        <a:rPr lang="en-TR" sz="1200" kern="100">
                          <a:effectLst/>
                        </a:rPr>
                        <a:t>8 B</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nSpc>
                          <a:spcPct val="115000"/>
                        </a:lnSpc>
                        <a:buNone/>
                      </a:pPr>
                      <a:r>
                        <a:rPr lang="en-TR" sz="1200" kern="100">
                          <a:effectLst/>
                        </a:rPr>
                        <a:t>LRU</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nSpc>
                          <a:spcPct val="115000"/>
                        </a:lnSpc>
                        <a:buNone/>
                      </a:pPr>
                      <a:r>
                        <a:rPr lang="en-TR" sz="1200" kern="100">
                          <a:effectLst/>
                        </a:rPr>
                        <a:t>20</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nSpc>
                          <a:spcPct val="115000"/>
                        </a:lnSpc>
                        <a:buNone/>
                      </a:pPr>
                      <a:r>
                        <a:rPr lang="en-TR" sz="1200" kern="100">
                          <a:effectLst/>
                        </a:rPr>
                        <a:t>4</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nSpc>
                          <a:spcPct val="115000"/>
                        </a:lnSpc>
                        <a:buNone/>
                      </a:pPr>
                      <a:r>
                        <a:rPr lang="en-TR" sz="1200" kern="100">
                          <a:effectLst/>
                        </a:rPr>
                        <a:t>83.3%</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extLst>
                  <a:ext uri="{0D108BD9-81ED-4DB2-BD59-A6C34878D82A}">
                    <a16:rowId xmlns:a16="http://schemas.microsoft.com/office/drawing/2014/main" val="4155213053"/>
                  </a:ext>
                </a:extLst>
              </a:tr>
              <a:tr h="570629">
                <a:tc>
                  <a:txBody>
                    <a:bodyPr/>
                    <a:lstStyle/>
                    <a:p>
                      <a:pPr>
                        <a:lnSpc>
                          <a:spcPct val="115000"/>
                        </a:lnSpc>
                        <a:buNone/>
                      </a:pPr>
                      <a:r>
                        <a:rPr lang="en-TR" sz="1200" kern="100">
                          <a:effectLst/>
                        </a:rPr>
                        <a:t>Test 5</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nSpc>
                          <a:spcPct val="115000"/>
                        </a:lnSpc>
                        <a:buNone/>
                      </a:pPr>
                      <a:r>
                        <a:rPr lang="en-TR" sz="1200" kern="100">
                          <a:effectLst/>
                        </a:rPr>
                        <a:t>128 B</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nSpc>
                          <a:spcPct val="115000"/>
                        </a:lnSpc>
                        <a:buNone/>
                      </a:pPr>
                      <a:r>
                        <a:rPr lang="en-TR" sz="1200" kern="100">
                          <a:effectLst/>
                        </a:rPr>
                        <a:t>4-Way</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nSpc>
                          <a:spcPct val="115000"/>
                        </a:lnSpc>
                        <a:buNone/>
                      </a:pPr>
                      <a:r>
                        <a:rPr lang="en-TR" sz="1200" kern="100">
                          <a:effectLst/>
                        </a:rPr>
                        <a:t>8 B</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nSpc>
                          <a:spcPct val="115000"/>
                        </a:lnSpc>
                        <a:buNone/>
                      </a:pPr>
                      <a:r>
                        <a:rPr lang="en-TR" sz="1200" kern="100">
                          <a:effectLst/>
                        </a:rPr>
                        <a:t>LRU</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nSpc>
                          <a:spcPct val="115000"/>
                        </a:lnSpc>
                        <a:buNone/>
                      </a:pPr>
                      <a:r>
                        <a:rPr lang="en-TR" sz="1200" kern="100">
                          <a:effectLst/>
                        </a:rPr>
                        <a:t>20</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nSpc>
                          <a:spcPct val="115000"/>
                        </a:lnSpc>
                        <a:buNone/>
                      </a:pPr>
                      <a:r>
                        <a:rPr lang="en-TR" sz="1200" kern="100">
                          <a:effectLst/>
                        </a:rPr>
                        <a:t>4</a:t>
                      </a:r>
                      <a:endParaRPr lang="en-TR"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nSpc>
                          <a:spcPct val="115000"/>
                        </a:lnSpc>
                        <a:buNone/>
                      </a:pPr>
                      <a:r>
                        <a:rPr lang="en-TR" sz="1200" kern="100" dirty="0">
                          <a:effectLst/>
                        </a:rPr>
                        <a:t>83.3%</a:t>
                      </a:r>
                      <a:endParaRPr lang="en-TR" sz="1200" kern="100" dirty="0">
                        <a:effectLst/>
                        <a:latin typeface="Times New Roman" panose="02020603050405020304" pitchFamily="18" charset="0"/>
                        <a:ea typeface="Times New Roman" panose="02020603050405020304" pitchFamily="18" charset="0"/>
                      </a:endParaRPr>
                    </a:p>
                  </a:txBody>
                  <a:tcPr marL="9525" marR="9525" marT="9525" marB="9525" anchor="ctr"/>
                </a:tc>
                <a:extLst>
                  <a:ext uri="{0D108BD9-81ED-4DB2-BD59-A6C34878D82A}">
                    <a16:rowId xmlns:a16="http://schemas.microsoft.com/office/drawing/2014/main" val="3625897396"/>
                  </a:ext>
                </a:extLst>
              </a:tr>
            </a:tbl>
          </a:graphicData>
        </a:graphic>
      </p:graphicFrame>
    </p:spTree>
    <p:extLst>
      <p:ext uri="{BB962C8B-B14F-4D97-AF65-F5344CB8AC3E}">
        <p14:creationId xmlns:p14="http://schemas.microsoft.com/office/powerpoint/2010/main" val="3924210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7" name="Rectangle 12296">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How to write a conclusion for an essay | Adobe Acrobat">
            <a:extLst>
              <a:ext uri="{FF2B5EF4-FFF2-40B4-BE49-F238E27FC236}">
                <a16:creationId xmlns:a16="http://schemas.microsoft.com/office/drawing/2014/main" id="{BABA4622-78F8-50F7-15FA-380F0DEDED39}"/>
              </a:ext>
            </a:extLst>
          </p:cNvPr>
          <p:cNvPicPr>
            <a:picLocks noChangeAspect="1" noChangeArrowheads="1"/>
          </p:cNvPicPr>
          <p:nvPr/>
        </p:nvPicPr>
        <p:blipFill>
          <a:blip r:embed="rId2">
            <a:alphaModFix amt="41000"/>
            <a:extLst>
              <a:ext uri="{BEBA8EAE-BF5A-486C-A8C5-ECC9F3942E4B}">
                <a14:imgProps xmlns:a14="http://schemas.microsoft.com/office/drawing/2010/main">
                  <a14:imgLayer r:embed="rId3">
                    <a14:imgEffect>
                      <a14:colorTemperature colorTemp="11500"/>
                    </a14:imgEffect>
                    <a14:imgEffect>
                      <a14:saturation sat="19000"/>
                    </a14:imgEffect>
                  </a14:imgLayer>
                </a14:imgProps>
              </a:ext>
              <a:ext uri="{28A0092B-C50C-407E-A947-70E740481C1C}">
                <a14:useLocalDpi xmlns:a14="http://schemas.microsoft.com/office/drawing/2010/main" val="0"/>
              </a:ext>
            </a:extLst>
          </a:blip>
          <a:srcRect t="1149" b="4880"/>
          <a:stretch>
            <a:fillRect/>
          </a:stretch>
        </p:blipFill>
        <p:spPr bwMode="auto">
          <a:xfrm>
            <a:off x="180975" y="182880"/>
            <a:ext cx="11823637" cy="64997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2AFF8D-C3C1-74C7-0BD9-4F6A5B4E36A4}"/>
              </a:ext>
            </a:extLst>
          </p:cNvPr>
          <p:cNvSpPr>
            <a:spLocks noGrp="1"/>
          </p:cNvSpPr>
          <p:nvPr>
            <p:ph type="title"/>
          </p:nvPr>
        </p:nvSpPr>
        <p:spPr>
          <a:xfrm>
            <a:off x="838200" y="525195"/>
            <a:ext cx="10165218" cy="2806506"/>
          </a:xfrm>
        </p:spPr>
        <p:txBody>
          <a:bodyPr anchor="b">
            <a:normAutofit/>
          </a:bodyPr>
          <a:lstStyle/>
          <a:p>
            <a:r>
              <a:rPr lang="en-US" sz="4000" b="1" dirty="0">
                <a:solidFill>
                  <a:schemeClr val="accent2">
                    <a:lumMod val="60000"/>
                    <a:lumOff val="40000"/>
                  </a:schemeClr>
                </a:solidFill>
                <a:latin typeface="Calibri" panose="020F0502020204030204" pitchFamily="34" charset="0"/>
                <a:cs typeface="Calibri" panose="020F0502020204030204" pitchFamily="34" charset="0"/>
              </a:rPr>
              <a:t>Conclusion</a:t>
            </a:r>
            <a:endParaRPr lang="en-TR" sz="4000" b="1" dirty="0">
              <a:solidFill>
                <a:schemeClr val="accent2">
                  <a:lumMod val="60000"/>
                  <a:lumOff val="40000"/>
                </a:schemeClr>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6E9E169-919C-02C0-3E35-B3F4E297671A}"/>
              </a:ext>
            </a:extLst>
          </p:cNvPr>
          <p:cNvSpPr>
            <a:spLocks noGrp="1"/>
          </p:cNvSpPr>
          <p:nvPr>
            <p:ph idx="1"/>
          </p:nvPr>
        </p:nvSpPr>
        <p:spPr>
          <a:xfrm>
            <a:off x="838200" y="3526300"/>
            <a:ext cx="10165218" cy="2588458"/>
          </a:xfrm>
        </p:spPr>
        <p:txBody>
          <a:bodyPr>
            <a:normAutofit/>
          </a:bodyPr>
          <a:lstStyle/>
          <a:p>
            <a:r>
              <a:rPr lang="en-US" sz="2000" dirty="0">
                <a:solidFill>
                  <a:srgbClr val="FFFFFF"/>
                </a:solidFill>
                <a:latin typeface="Calibri" panose="020F0502020204030204" pitchFamily="34" charset="0"/>
                <a:cs typeface="Calibri" panose="020F0502020204030204" pitchFamily="34" charset="0"/>
              </a:rPr>
              <a:t>In conclusion, this project demonstrated that there is no "one-size-fits-all" cache. For loops, we need capacity; for sequential data, we need larger blocks; and for conflicting data, we need associativity. The job of a computer architect is to identify the workload and select the hardware that delivers the required performance at the lowest possible cost.</a:t>
            </a:r>
          </a:p>
          <a:p>
            <a:endParaRPr lang="en-TR" sz="2000" dirty="0">
              <a:solidFill>
                <a:srgbClr val="FFFFFF"/>
              </a:solidFill>
            </a:endParaRPr>
          </a:p>
        </p:txBody>
      </p:sp>
    </p:spTree>
    <p:extLst>
      <p:ext uri="{BB962C8B-B14F-4D97-AF65-F5344CB8AC3E}">
        <p14:creationId xmlns:p14="http://schemas.microsoft.com/office/powerpoint/2010/main" val="108897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D94CC89-8B5C-9386-0DC7-0C7B68D2ECDB}"/>
              </a:ext>
            </a:extLst>
          </p:cNvPr>
          <p:cNvSpPr>
            <a:spLocks noGrp="1"/>
          </p:cNvSpPr>
          <p:nvPr>
            <p:ph type="title"/>
          </p:nvPr>
        </p:nvSpPr>
        <p:spPr>
          <a:xfrm>
            <a:off x="3166055" y="1878097"/>
            <a:ext cx="7160357" cy="4164820"/>
          </a:xfrm>
        </p:spPr>
        <p:txBody>
          <a:bodyPr vert="horz" lIns="91440" tIns="45720" rIns="91440" bIns="45720" rtlCol="0" anchor="t">
            <a:normAutofit/>
          </a:bodyPr>
          <a:lstStyle/>
          <a:p>
            <a:pPr algn="r"/>
            <a:r>
              <a:rPr lang="en-US" sz="8000" kern="1200" dirty="0">
                <a:solidFill>
                  <a:srgbClr val="FFFFFF"/>
                </a:solidFill>
                <a:latin typeface="+mj-lt"/>
                <a:ea typeface="+mj-ea"/>
                <a:cs typeface="+mj-cs"/>
              </a:rPr>
              <a:t>Thank You!</a:t>
            </a: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316886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grpId="0" nodeType="clickEffect">
                                  <p:stCondLst>
                                    <p:cond delay="0"/>
                                  </p:stCondLst>
                                  <p:iterate type="lt">
                                    <p:tmPct val="10000"/>
                                  </p:iterate>
                                  <p:childTnLst>
                                    <p:animClr clrSpc="rgb" dir="cw">
                                      <p:cBhvr override="childStyle">
                                        <p:cTn id="6" dur="500" fill="hold"/>
                                        <p:tgtEl>
                                          <p:spTgt spid="2"/>
                                        </p:tgtEl>
                                        <p:attrNameLst>
                                          <p:attrName>style.color</p:attrName>
                                        </p:attrNameLst>
                                      </p:cBhvr>
                                      <p:to>
                                        <a:schemeClr val="accent2"/>
                                      </p:to>
                                    </p:animClr>
                                    <p:animClr clrSpc="rgb" dir="cw">
                                      <p:cBhvr>
                                        <p:cTn id="7" dur="500" fill="hold"/>
                                        <p:tgtEl>
                                          <p:spTgt spid="2"/>
                                        </p:tgtEl>
                                        <p:attrNameLst>
                                          <p:attrName>fillcolor</p:attrName>
                                        </p:attrNameLst>
                                      </p:cBhvr>
                                      <p:to>
                                        <a:schemeClr val="accent2"/>
                                      </p:to>
                                    </p:animClr>
                                    <p:set>
                                      <p:cBhvr>
                                        <p:cTn id="8" dur="500" fill="hold"/>
                                        <p:tgtEl>
                                          <p:spTgt spid="2"/>
                                        </p:tgtEl>
                                        <p:attrNameLst>
                                          <p:attrName>fill.type</p:attrName>
                                        </p:attrNameLst>
                                      </p:cBhvr>
                                      <p:to>
                                        <p:strVal val="solid"/>
                                      </p:to>
                                    </p:set>
                                    <p:anim to="1.5" calcmode="lin" valueType="num">
                                      <p:cBhvr override="childStyle">
                                        <p:cTn id="9" dur="500" fill="hold"/>
                                        <p:tgtEl>
                                          <p:spTgt spid="2"/>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TotalTime>
  <Words>1211</Words>
  <Application>Microsoft Macintosh PowerPoint</Application>
  <PresentationFormat>Widescreen</PresentationFormat>
  <Paragraphs>264</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Aptos</vt:lpstr>
      <vt:lpstr>Aptos Display</vt:lpstr>
      <vt:lpstr>Arial</vt:lpstr>
      <vt:lpstr>Calibri</vt:lpstr>
      <vt:lpstr>Times New Roman</vt:lpstr>
      <vt:lpstr>Office Theme</vt:lpstr>
      <vt:lpstr>Design and Analysis of Cache Architecture</vt:lpstr>
      <vt:lpstr>Introduction</vt:lpstr>
      <vt:lpstr>Trace 1: Temporal Locality</vt:lpstr>
      <vt:lpstr>Trace 2: Spatial Locality</vt:lpstr>
      <vt:lpstr>Trace 3: Random Access</vt:lpstr>
      <vt:lpstr>Trace 4: Strided Access</vt:lpstr>
      <vt:lpstr>Trace 5: Conflict and Thrashing</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YUSUF TAHA ÖNCÜ</dc:creator>
  <cp:lastModifiedBy>YUSUF TAHA ÖNCÜ</cp:lastModifiedBy>
  <cp:revision>1</cp:revision>
  <dcterms:created xsi:type="dcterms:W3CDTF">2026-01-03T07:37:47Z</dcterms:created>
  <dcterms:modified xsi:type="dcterms:W3CDTF">2026-01-03T08:40:55Z</dcterms:modified>
</cp:coreProperties>
</file>